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Robo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D787BB8-51D9-46DB-BE18-8BC116CD06EF}">
  <a:tblStyle styleId="{AD787BB8-51D9-46DB-BE18-8BC116CD06EF}" styleName="Table_0">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Roboto-bold.fntdata"/><Relationship Id="rId14" Type="http://schemas.openxmlformats.org/officeDocument/2006/relationships/slide" Target="slides/slide8.xml"/><Relationship Id="rId36" Type="http://schemas.openxmlformats.org/officeDocument/2006/relationships/font" Target="fonts/Roboto-regular.fntdata"/><Relationship Id="rId17" Type="http://schemas.openxmlformats.org/officeDocument/2006/relationships/slide" Target="slides/slide11.xml"/><Relationship Id="rId39" Type="http://schemas.openxmlformats.org/officeDocument/2006/relationships/font" Target="fonts/Roboto-boldItalic.fntdata"/><Relationship Id="rId16" Type="http://schemas.openxmlformats.org/officeDocument/2006/relationships/slide" Target="slides/slide10.xml"/><Relationship Id="rId38" Type="http://schemas.openxmlformats.org/officeDocument/2006/relationships/font" Target="fonts/Robot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dfb0c91fc6_0_3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dfb0c91fc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dfb0c91fc6_0_4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dfb0c91fc6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dfb0c91fc6_0_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dfb0c91fc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dfb0c91fc6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dfb0c91fc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dda7cad238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dda7cad2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dda7cad238_0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dda7cad23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dda7cad238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dda7cad23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dfb0c91fc6_0_5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dfb0c91fc6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dda7cad238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dda7cad238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dda7cad238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dda7cad23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da7cad238_0_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dda7cad23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dfb0c91fc6_0_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dfb0c91fc6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dda7cad238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dda7cad238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dfb0c91fc6_0_8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dfb0c91fc6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dfb0c91fc6_0_9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dfb0c91fc6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dfe056c6db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dfe056c6d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dfe056c6db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dfe056c6d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dfb0c91fc6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dfb0c91f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dfb0c91fc6_0_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dfb0c91fc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dfb0c91fc6_0_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dfb0c91fc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dfb0c91fc6_0_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dfb0c91fc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fb0c91fc6_0_3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fb0c91fc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n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nl"/>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554800" cy="93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Battle of the Neighborhoods</a:t>
            </a:r>
            <a:endParaRPr/>
          </a:p>
        </p:txBody>
      </p:sp>
      <p:sp>
        <p:nvSpPr>
          <p:cNvPr id="68" name="Google Shape;68;p13"/>
          <p:cNvSpPr txBox="1"/>
          <p:nvPr>
            <p:ph idx="1" type="subTitle"/>
          </p:nvPr>
        </p:nvSpPr>
        <p:spPr>
          <a:xfrm>
            <a:off x="335450" y="2789125"/>
            <a:ext cx="8398500" cy="43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nl" sz="2400"/>
              <a:t>New York City VS Los Angeles</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p:txBody>
      </p:sp>
      <p:sp>
        <p:nvSpPr>
          <p:cNvPr id="69" name="Google Shape;69;p13"/>
          <p:cNvSpPr txBox="1"/>
          <p:nvPr/>
        </p:nvSpPr>
        <p:spPr>
          <a:xfrm>
            <a:off x="458025" y="4472600"/>
            <a:ext cx="4199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nl">
                <a:solidFill>
                  <a:schemeClr val="lt1"/>
                </a:solidFill>
                <a:latin typeface="Roboto"/>
                <a:ea typeface="Roboto"/>
                <a:cs typeface="Roboto"/>
                <a:sym typeface="Roboto"/>
              </a:rPr>
              <a:t>Ronald Chen</a:t>
            </a:r>
            <a:endParaRPr>
              <a:solidFill>
                <a:schemeClr val="lt1"/>
              </a:solidFill>
              <a:latin typeface="Roboto"/>
              <a:ea typeface="Roboto"/>
              <a:cs typeface="Roboto"/>
              <a:sym typeface="Roboto"/>
            </a:endParaRPr>
          </a:p>
          <a:p>
            <a:pPr indent="0" lvl="0" marL="0" rtl="0" algn="l">
              <a:spcBef>
                <a:spcPts val="0"/>
              </a:spcBef>
              <a:spcAft>
                <a:spcPts val="0"/>
              </a:spcAft>
              <a:buNone/>
            </a:pPr>
            <a:r>
              <a:rPr lang="nl">
                <a:solidFill>
                  <a:schemeClr val="lt1"/>
                </a:solidFill>
                <a:latin typeface="Roboto"/>
                <a:ea typeface="Roboto"/>
                <a:cs typeface="Roboto"/>
                <a:sym typeface="Roboto"/>
              </a:rPr>
              <a:t>IBM Data Science</a:t>
            </a:r>
            <a:endParaRPr>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Methodology</a:t>
            </a:r>
            <a:endParaRPr/>
          </a:p>
        </p:txBody>
      </p:sp>
      <p:sp>
        <p:nvSpPr>
          <p:cNvPr id="123" name="Google Shape;123;p22"/>
          <p:cNvSpPr txBox="1"/>
          <p:nvPr>
            <p:ph idx="1" type="body"/>
          </p:nvPr>
        </p:nvSpPr>
        <p:spPr>
          <a:xfrm>
            <a:off x="471900" y="1430225"/>
            <a:ext cx="8386200" cy="4036200"/>
          </a:xfrm>
          <a:prstGeom prst="rect">
            <a:avLst/>
          </a:prstGeom>
        </p:spPr>
        <p:txBody>
          <a:bodyPr anchorCtr="0" anchor="t" bIns="91425" lIns="91425" spcFirstLastPara="1" rIns="91425" wrap="square" tIns="91425">
            <a:noAutofit/>
          </a:bodyPr>
          <a:lstStyle/>
          <a:p>
            <a:pPr indent="0" lvl="0" marL="0" rtl="0" algn="l">
              <a:spcBef>
                <a:spcPts val="1600"/>
              </a:spcBef>
              <a:spcAft>
                <a:spcPts val="0"/>
              </a:spcAft>
              <a:buNone/>
            </a:pPr>
            <a:r>
              <a:rPr lang="nl">
                <a:solidFill>
                  <a:srgbClr val="4A86E8"/>
                </a:solidFill>
                <a:latin typeface="Arial"/>
                <a:ea typeface="Arial"/>
                <a:cs typeface="Arial"/>
                <a:sym typeface="Arial"/>
              </a:rPr>
              <a:t>The wealth and income disparity </a:t>
            </a:r>
            <a:endParaRPr>
              <a:solidFill>
                <a:srgbClr val="4A86E8"/>
              </a:solidFill>
              <a:latin typeface="Arial"/>
              <a:ea typeface="Arial"/>
              <a:cs typeface="Arial"/>
              <a:sym typeface="Arial"/>
            </a:endParaRPr>
          </a:p>
          <a:p>
            <a:pPr indent="0" lvl="0" marL="0" rtl="0" algn="l">
              <a:spcBef>
                <a:spcPts val="400"/>
              </a:spcBef>
              <a:spcAft>
                <a:spcPts val="0"/>
              </a:spcAft>
              <a:buNone/>
            </a:pPr>
            <a:r>
              <a:rPr lang="nl" sz="1100">
                <a:solidFill>
                  <a:srgbClr val="000000"/>
                </a:solidFill>
                <a:latin typeface="Arial"/>
                <a:ea typeface="Arial"/>
                <a:cs typeface="Arial"/>
                <a:sym typeface="Arial"/>
              </a:rPr>
              <a:t>In which city has the greatest amount of income. What kind of income and sector are they working in? It is important to look at it, it will increase the certainty that tenants will be able to afford the rental property and reduce the risks of not paying.</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nl">
                <a:solidFill>
                  <a:srgbClr val="4A86E8"/>
                </a:solidFill>
                <a:latin typeface="Arial"/>
                <a:ea typeface="Arial"/>
                <a:cs typeface="Arial"/>
                <a:sym typeface="Arial"/>
              </a:rPr>
              <a:t>Tourism ( the amount of visitors )</a:t>
            </a:r>
            <a:endParaRPr>
              <a:solidFill>
                <a:srgbClr val="4A86E8"/>
              </a:solidFill>
              <a:latin typeface="Arial"/>
              <a:ea typeface="Arial"/>
              <a:cs typeface="Arial"/>
              <a:sym typeface="Arial"/>
            </a:endParaRPr>
          </a:p>
          <a:p>
            <a:pPr indent="0" lvl="0" marL="0" rtl="0" algn="l">
              <a:spcBef>
                <a:spcPts val="400"/>
              </a:spcBef>
              <a:spcAft>
                <a:spcPts val="0"/>
              </a:spcAft>
              <a:buNone/>
            </a:pPr>
            <a:r>
              <a:rPr lang="nl" sz="1100">
                <a:solidFill>
                  <a:srgbClr val="000000"/>
                </a:solidFill>
                <a:latin typeface="Arial"/>
                <a:ea typeface="Arial"/>
                <a:cs typeface="Arial"/>
                <a:sym typeface="Arial"/>
              </a:rPr>
              <a:t>For people who are staying a short time are mostly tourists. For seeing the sights and enjoying the activities and attractions that the place has to offer. More tourists means the possibility to increase your renting price. Depending on the tourism and a populair location you will be able to get higher rates due the high demand.</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nl">
                <a:solidFill>
                  <a:srgbClr val="4A86E8"/>
                </a:solidFill>
                <a:latin typeface="Arial"/>
                <a:ea typeface="Arial"/>
                <a:cs typeface="Arial"/>
                <a:sym typeface="Arial"/>
              </a:rPr>
              <a:t>Location</a:t>
            </a:r>
            <a:endParaRPr>
              <a:solidFill>
                <a:srgbClr val="4A86E8"/>
              </a:solidFill>
              <a:latin typeface="Arial"/>
              <a:ea typeface="Arial"/>
              <a:cs typeface="Arial"/>
              <a:sym typeface="Arial"/>
            </a:endParaRPr>
          </a:p>
          <a:p>
            <a:pPr indent="0" lvl="0" marL="0" rtl="0" algn="l">
              <a:spcBef>
                <a:spcPts val="400"/>
              </a:spcBef>
              <a:spcAft>
                <a:spcPts val="0"/>
              </a:spcAft>
              <a:buNone/>
            </a:pPr>
            <a:r>
              <a:rPr lang="nl" sz="1100">
                <a:solidFill>
                  <a:srgbClr val="000000"/>
                </a:solidFill>
                <a:latin typeface="Arial"/>
                <a:ea typeface="Arial"/>
                <a:cs typeface="Arial"/>
                <a:sym typeface="Arial"/>
              </a:rPr>
              <a:t>The location is essential, it drives the people which places they want to visit or live. The place needs to offer the requirements to meet up the expectations. What kind of sights; tours, activities, attractions. Like catering establishments for social activities and other local hotspots. Allow you to see how safe the area feels and how well-presented the nearby streets and other buildings are. Living in an area with a sense of community and pride can provide peace-of-mind and ensure long-standing happiness. Where you live can have a massive impact on your personal health and happiness, because it’s not just the interiors of an apartment that matter, it’s also the community surrounding your new home.</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4A86E8"/>
              </a:solidFill>
              <a:latin typeface="Arial"/>
              <a:ea typeface="Arial"/>
              <a:cs typeface="Arial"/>
              <a:sym typeface="Arial"/>
            </a:endParaRPr>
          </a:p>
          <a:p>
            <a:pPr indent="0" lvl="0" marL="0" rtl="0" algn="l">
              <a:spcBef>
                <a:spcPts val="0"/>
              </a:spcBef>
              <a:spcAft>
                <a:spcPts val="0"/>
              </a:spcAft>
              <a:buNone/>
            </a:pPr>
            <a:r>
              <a:t/>
            </a:r>
            <a:endParaRPr sz="1500">
              <a:solidFill>
                <a:srgbClr val="4A86E8"/>
              </a:solidFill>
              <a:latin typeface="Arial"/>
              <a:ea typeface="Arial"/>
              <a:cs typeface="Arial"/>
              <a:sym typeface="Arial"/>
            </a:endParaRPr>
          </a:p>
          <a:p>
            <a:pPr indent="0" lvl="0" marL="0" rtl="0" algn="l">
              <a:spcBef>
                <a:spcPts val="0"/>
              </a:spcBef>
              <a:spcAft>
                <a:spcPts val="1600"/>
              </a:spcAft>
              <a:buNone/>
            </a:pPr>
            <a:r>
              <a:t/>
            </a: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3"/>
          <p:cNvSpPr txBox="1"/>
          <p:nvPr>
            <p:ph type="ctrTitle"/>
          </p:nvPr>
        </p:nvSpPr>
        <p:spPr>
          <a:xfrm>
            <a:off x="390525" y="1819275"/>
            <a:ext cx="8554800" cy="93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Data Analysis Results</a:t>
            </a:r>
            <a:endParaRPr/>
          </a:p>
        </p:txBody>
      </p:sp>
      <p:sp>
        <p:nvSpPr>
          <p:cNvPr id="129" name="Google Shape;129;p23"/>
          <p:cNvSpPr txBox="1"/>
          <p:nvPr>
            <p:ph idx="1" type="subTitle"/>
          </p:nvPr>
        </p:nvSpPr>
        <p:spPr>
          <a:xfrm>
            <a:off x="335450" y="2789125"/>
            <a:ext cx="8398500" cy="43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nl" sz="2400"/>
              <a:t>New York City VS Los Angeles</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Data Analysis</a:t>
            </a:r>
            <a:endParaRPr/>
          </a:p>
        </p:txBody>
      </p:sp>
      <p:sp>
        <p:nvSpPr>
          <p:cNvPr id="135" name="Google Shape;135;p24"/>
          <p:cNvSpPr txBox="1"/>
          <p:nvPr/>
        </p:nvSpPr>
        <p:spPr>
          <a:xfrm>
            <a:off x="3416000" y="233800"/>
            <a:ext cx="5727900" cy="255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2000"/>
              </a:spcBef>
              <a:spcAft>
                <a:spcPts val="0"/>
              </a:spcAft>
              <a:buNone/>
            </a:pPr>
            <a:r>
              <a:t/>
            </a:r>
            <a:endParaRPr sz="2400"/>
          </a:p>
          <a:p>
            <a:pPr indent="0" lvl="0" marL="0" rtl="0" algn="ctr">
              <a:lnSpc>
                <a:spcPct val="115000"/>
              </a:lnSpc>
              <a:spcBef>
                <a:spcPts val="600"/>
              </a:spcBef>
              <a:spcAft>
                <a:spcPts val="0"/>
              </a:spcAft>
              <a:buNone/>
            </a:pPr>
            <a:r>
              <a:rPr lang="nl" sz="1700"/>
              <a:t>By conducting visualization analysis from different data resources, the results of the two cities will be determined. We are going to learn from the results and decide which city is most suitable for an investment.</a:t>
            </a:r>
            <a:endParaRPr sz="1700"/>
          </a:p>
          <a:p>
            <a:pPr indent="0" lvl="0" marL="0" rtl="0" algn="l">
              <a:lnSpc>
                <a:spcPct val="115000"/>
              </a:lnSpc>
              <a:spcBef>
                <a:spcPts val="0"/>
              </a:spcBef>
              <a:spcAft>
                <a:spcPts val="0"/>
              </a:spcAft>
              <a:buNone/>
            </a:pPr>
            <a:r>
              <a:t/>
            </a:r>
            <a:endParaRPr sz="2200">
              <a:solidFill>
                <a:srgbClr val="4A86E8"/>
              </a:solidFill>
            </a:endParaRPr>
          </a:p>
          <a:p>
            <a:pPr indent="0" lvl="0" marL="0" rtl="0" algn="l">
              <a:spcBef>
                <a:spcPts val="0"/>
              </a:spcBef>
              <a:spcAft>
                <a:spcPts val="0"/>
              </a:spcAft>
              <a:buNone/>
            </a:pPr>
            <a:r>
              <a:t/>
            </a:r>
            <a:endParaRPr sz="1800">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5"/>
          <p:cNvSpPr txBox="1"/>
          <p:nvPr>
            <p:ph type="title"/>
          </p:nvPr>
        </p:nvSpPr>
        <p:spPr>
          <a:xfrm>
            <a:off x="265500" y="289850"/>
            <a:ext cx="4045200" cy="74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New York City</a:t>
            </a:r>
            <a:endParaRPr/>
          </a:p>
        </p:txBody>
      </p:sp>
      <p:sp>
        <p:nvSpPr>
          <p:cNvPr id="141" name="Google Shape;141;p25"/>
          <p:cNvSpPr txBox="1"/>
          <p:nvPr>
            <p:ph idx="1" type="subTitle"/>
          </p:nvPr>
        </p:nvSpPr>
        <p:spPr>
          <a:xfrm>
            <a:off x="265500" y="1132871"/>
            <a:ext cx="4045200" cy="391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nl" sz="1100">
                <a:solidFill>
                  <a:srgbClr val="000000"/>
                </a:solidFill>
                <a:latin typeface="Arial"/>
                <a:ea typeface="Arial"/>
                <a:cs typeface="Arial"/>
                <a:sym typeface="Arial"/>
              </a:rPr>
              <a:t>New York City (NYC), often simply called New York, is the most populous city in the United States. With an estimated 2019 population of 8,336,817 distributed over about 302.6 square miles (784 km2), New York City is also the most densely populated major city in the United States. Located at the southern tip of the State of New York, the city is the center of the New York metropolitan area, the largest metropolitan area in the world by urban landmass. With almost 20 million people in its metropolitan statistical area and approximately 23 million in its combined statistical area, it is one of the world's most populous megacities. New York City has been described as the cultural, financial, and media capital of the world, significantly influencing commerce, entertainment, research, technology, education, politics, tourism, art, fashion, and sports, and is the most photographed city in the world. Home to the headquarters of the United Nations, New York is an important center for international diplomacy, and has sometimes been called the capital of the world.</a:t>
            </a:r>
            <a:endParaRPr sz="1100">
              <a:solidFill>
                <a:srgbClr val="000000"/>
              </a:solidFill>
              <a:latin typeface="Arial"/>
              <a:ea typeface="Arial"/>
              <a:cs typeface="Arial"/>
              <a:sym typeface="Arial"/>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142" name="Google Shape;142;p25"/>
          <p:cNvPicPr preferRelativeResize="0"/>
          <p:nvPr/>
        </p:nvPicPr>
        <p:blipFill>
          <a:blip r:embed="rId3">
            <a:alphaModFix/>
          </a:blip>
          <a:stretch>
            <a:fillRect/>
          </a:stretch>
        </p:blipFill>
        <p:spPr>
          <a:xfrm>
            <a:off x="4572000" y="869425"/>
            <a:ext cx="4572000" cy="3388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6"/>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Wealth and Income disparity</a:t>
            </a:r>
            <a:endParaRPr/>
          </a:p>
        </p:txBody>
      </p:sp>
      <p:sp>
        <p:nvSpPr>
          <p:cNvPr id="148" name="Google Shape;148;p26"/>
          <p:cNvSpPr txBox="1"/>
          <p:nvPr/>
        </p:nvSpPr>
        <p:spPr>
          <a:xfrm>
            <a:off x="0" y="1209825"/>
            <a:ext cx="3275700" cy="419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2400"/>
          </a:p>
          <a:p>
            <a:pPr indent="0" lvl="0" marL="0" rtl="0" algn="l">
              <a:lnSpc>
                <a:spcPct val="115000"/>
              </a:lnSpc>
              <a:spcBef>
                <a:spcPts val="0"/>
              </a:spcBef>
              <a:spcAft>
                <a:spcPts val="0"/>
              </a:spcAft>
              <a:buNone/>
            </a:pPr>
            <a:r>
              <a:rPr lang="nl" sz="1100"/>
              <a:t>New York City, like other large cities, has a high degree of income disparity. In the first quarter of 2014, the average weekly wage in New York County (Manhattan) was $2,749, representing the highest total among large counties in the United States. As of 2017, New York City was home to the highest number of billionaires of any city in the world at 103.</a:t>
            </a:r>
            <a:endParaRPr sz="1100"/>
          </a:p>
          <a:p>
            <a:pPr indent="0" lvl="0" marL="0" rtl="0" algn="l">
              <a:lnSpc>
                <a:spcPct val="115000"/>
              </a:lnSpc>
              <a:spcBef>
                <a:spcPts val="0"/>
              </a:spcBef>
              <a:spcAft>
                <a:spcPts val="0"/>
              </a:spcAft>
              <a:buNone/>
            </a:pPr>
            <a:r>
              <a:rPr lang="nl" sz="1100"/>
              <a:t>New York also had the highest density of millionaires per capita among major U.S. cities in 2014, at 4.6% of residents. New York City is one of the relatively few American cities levying an income tax (about 3%) on its residents.As of 2018, there were 78,676 homeless people in </a:t>
            </a:r>
            <a:endParaRPr sz="1100"/>
          </a:p>
          <a:p>
            <a:pPr indent="0" lvl="0" marL="0" rtl="0" algn="l">
              <a:lnSpc>
                <a:spcPct val="115000"/>
              </a:lnSpc>
              <a:spcBef>
                <a:spcPts val="0"/>
              </a:spcBef>
              <a:spcAft>
                <a:spcPts val="0"/>
              </a:spcAft>
              <a:buNone/>
            </a:pPr>
            <a:r>
              <a:rPr lang="nl" sz="1100"/>
              <a:t>New York City</a:t>
            </a:r>
            <a:endParaRPr sz="1700"/>
          </a:p>
          <a:p>
            <a:pPr indent="0" lvl="0" marL="0" rtl="0" algn="l">
              <a:lnSpc>
                <a:spcPct val="115000"/>
              </a:lnSpc>
              <a:spcBef>
                <a:spcPts val="0"/>
              </a:spcBef>
              <a:spcAft>
                <a:spcPts val="0"/>
              </a:spcAft>
              <a:buNone/>
            </a:pPr>
            <a:r>
              <a:t/>
            </a:r>
            <a:endParaRPr sz="2200">
              <a:solidFill>
                <a:srgbClr val="4A86E8"/>
              </a:solidFill>
            </a:endParaRPr>
          </a:p>
          <a:p>
            <a:pPr indent="0" lvl="0" marL="0" rtl="0" algn="l">
              <a:spcBef>
                <a:spcPts val="0"/>
              </a:spcBef>
              <a:spcAft>
                <a:spcPts val="0"/>
              </a:spcAft>
              <a:buNone/>
            </a:pPr>
            <a:r>
              <a:t/>
            </a:r>
            <a:endParaRPr sz="1800">
              <a:latin typeface="Roboto"/>
              <a:ea typeface="Roboto"/>
              <a:cs typeface="Roboto"/>
              <a:sym typeface="Roboto"/>
            </a:endParaRPr>
          </a:p>
        </p:txBody>
      </p:sp>
      <p:pic>
        <p:nvPicPr>
          <p:cNvPr id="149" name="Google Shape;149;p26"/>
          <p:cNvPicPr preferRelativeResize="0"/>
          <p:nvPr/>
        </p:nvPicPr>
        <p:blipFill>
          <a:blip r:embed="rId3">
            <a:alphaModFix/>
          </a:blip>
          <a:stretch>
            <a:fillRect/>
          </a:stretch>
        </p:blipFill>
        <p:spPr>
          <a:xfrm>
            <a:off x="3275700" y="0"/>
            <a:ext cx="5868301"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Real Estate - property value</a:t>
            </a:r>
            <a:endParaRPr/>
          </a:p>
        </p:txBody>
      </p:sp>
      <p:sp>
        <p:nvSpPr>
          <p:cNvPr id="155" name="Google Shape;155;p27"/>
          <p:cNvSpPr txBox="1"/>
          <p:nvPr/>
        </p:nvSpPr>
        <p:spPr>
          <a:xfrm>
            <a:off x="0" y="1209825"/>
            <a:ext cx="3275700" cy="431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br>
              <a:rPr lang="nl" sz="1100">
                <a:solidFill>
                  <a:srgbClr val="212529"/>
                </a:solidFill>
              </a:rPr>
            </a:br>
            <a:r>
              <a:rPr lang="nl" sz="1000">
                <a:solidFill>
                  <a:srgbClr val="212529"/>
                </a:solidFill>
              </a:rPr>
              <a:t>With a population of 1,628,706, 759,460 total housing units (homes and apartments), and a median house value of $1,167,748, New York house prices are not only among the most expensive in New York, New York real estate also is some of the most expensive in all of America. Large apartment complexes or high rise apartments are the single most common housing type in New York, accounting for 94.90% of the borough's housing units. Appreciation rates for homes in New York have been tracking above average for the last ten years, at least according to NeighborhoodScout data. The cumulative appreciation rate over the ten years has been 46.67%, which ranks in the top 30% nationwide. This equates to an annual average New York house appreciation rate of 3.90%. In New York you can see the average rental prices. The prices varietes from a minimum of $2000 - $6000 per month. </a:t>
            </a:r>
            <a:endParaRPr sz="2300"/>
          </a:p>
          <a:p>
            <a:pPr indent="0" lvl="0" marL="0" rtl="0" algn="l">
              <a:lnSpc>
                <a:spcPct val="115000"/>
              </a:lnSpc>
              <a:spcBef>
                <a:spcPts val="2000"/>
              </a:spcBef>
              <a:spcAft>
                <a:spcPts val="0"/>
              </a:spcAft>
              <a:buNone/>
            </a:pPr>
            <a:r>
              <a:t/>
            </a:r>
            <a:endParaRPr sz="2200">
              <a:solidFill>
                <a:srgbClr val="4A86E8"/>
              </a:solidFill>
            </a:endParaRPr>
          </a:p>
          <a:p>
            <a:pPr indent="0" lvl="0" marL="0" rtl="0" algn="l">
              <a:spcBef>
                <a:spcPts val="0"/>
              </a:spcBef>
              <a:spcAft>
                <a:spcPts val="0"/>
              </a:spcAft>
              <a:buNone/>
            </a:pPr>
            <a:r>
              <a:t/>
            </a:r>
            <a:endParaRPr sz="1800">
              <a:latin typeface="Roboto"/>
              <a:ea typeface="Roboto"/>
              <a:cs typeface="Roboto"/>
              <a:sym typeface="Roboto"/>
            </a:endParaRPr>
          </a:p>
        </p:txBody>
      </p:sp>
      <p:pic>
        <p:nvPicPr>
          <p:cNvPr id="156" name="Google Shape;156;p27"/>
          <p:cNvPicPr preferRelativeResize="0"/>
          <p:nvPr/>
        </p:nvPicPr>
        <p:blipFill>
          <a:blip r:embed="rId3">
            <a:alphaModFix/>
          </a:blip>
          <a:stretch>
            <a:fillRect/>
          </a:stretch>
        </p:blipFill>
        <p:spPr>
          <a:xfrm>
            <a:off x="3275700" y="0"/>
            <a:ext cx="5868301"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Tourism</a:t>
            </a:r>
            <a:r>
              <a:rPr lang="nl"/>
              <a:t> - </a:t>
            </a:r>
            <a:endParaRPr/>
          </a:p>
          <a:p>
            <a:pPr indent="0" lvl="0" marL="0" rtl="0" algn="ctr">
              <a:spcBef>
                <a:spcPts val="0"/>
              </a:spcBef>
              <a:spcAft>
                <a:spcPts val="0"/>
              </a:spcAft>
              <a:buNone/>
            </a:pPr>
            <a:r>
              <a:rPr lang="nl"/>
              <a:t>visitors</a:t>
            </a:r>
            <a:endParaRPr/>
          </a:p>
        </p:txBody>
      </p:sp>
      <p:sp>
        <p:nvSpPr>
          <p:cNvPr id="162" name="Google Shape;162;p28"/>
          <p:cNvSpPr txBox="1"/>
          <p:nvPr/>
        </p:nvSpPr>
        <p:spPr>
          <a:xfrm>
            <a:off x="-7775" y="1311200"/>
            <a:ext cx="3275700" cy="465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br>
              <a:rPr lang="nl" sz="1100">
                <a:solidFill>
                  <a:srgbClr val="212529"/>
                </a:solidFill>
              </a:rPr>
            </a:br>
            <a:r>
              <a:rPr lang="nl" sz="1100"/>
              <a:t>Tourism is a vital industry for New York City, which has witnessed a growing combined volume of international and domestic tourists, receiving an eighth consecutive annual record of approximately 65.2 million visitors in 2018. Tourism had generated an all-time high $61.3 billion in overall economic impact for New York City in 2014, pending 2015 statistics. Approximately 12 million visitors to New York City were from outside the United States, with the highest numbers from the United Kingdom, Canada, Brazil, and China.</a:t>
            </a:r>
            <a:endParaRPr sz="1100"/>
          </a:p>
          <a:p>
            <a:pPr indent="0" lvl="0" marL="0" rtl="0" algn="l">
              <a:lnSpc>
                <a:spcPct val="115000"/>
              </a:lnSpc>
              <a:spcBef>
                <a:spcPts val="2000"/>
              </a:spcBef>
              <a:spcAft>
                <a:spcPts val="0"/>
              </a:spcAft>
              <a:buNone/>
            </a:pPr>
            <a:r>
              <a:rPr lang="nl" sz="1100"/>
              <a:t>According to U.S. government resources, every year the total visitors is only increasing and the spending of the visitors is increasing as well.</a:t>
            </a:r>
            <a:endParaRPr sz="1100"/>
          </a:p>
          <a:p>
            <a:pPr indent="0" lvl="0" marL="0" rtl="0" algn="l">
              <a:lnSpc>
                <a:spcPct val="115000"/>
              </a:lnSpc>
              <a:spcBef>
                <a:spcPts val="0"/>
              </a:spcBef>
              <a:spcAft>
                <a:spcPts val="0"/>
              </a:spcAft>
              <a:buNone/>
            </a:pPr>
            <a:r>
              <a:rPr lang="nl" sz="1000">
                <a:solidFill>
                  <a:srgbClr val="212529"/>
                </a:solidFill>
              </a:rPr>
              <a:t> </a:t>
            </a:r>
            <a:endParaRPr sz="2300"/>
          </a:p>
          <a:p>
            <a:pPr indent="0" lvl="0" marL="0" rtl="0" algn="l">
              <a:lnSpc>
                <a:spcPct val="115000"/>
              </a:lnSpc>
              <a:spcBef>
                <a:spcPts val="2000"/>
              </a:spcBef>
              <a:spcAft>
                <a:spcPts val="0"/>
              </a:spcAft>
              <a:buNone/>
            </a:pPr>
            <a:r>
              <a:t/>
            </a:r>
            <a:endParaRPr sz="2200">
              <a:solidFill>
                <a:srgbClr val="4A86E8"/>
              </a:solidFill>
            </a:endParaRPr>
          </a:p>
          <a:p>
            <a:pPr indent="0" lvl="0" marL="0" rtl="0" algn="l">
              <a:spcBef>
                <a:spcPts val="0"/>
              </a:spcBef>
              <a:spcAft>
                <a:spcPts val="0"/>
              </a:spcAft>
              <a:buNone/>
            </a:pPr>
            <a:r>
              <a:t/>
            </a:r>
            <a:endParaRPr sz="1800">
              <a:latin typeface="Roboto"/>
              <a:ea typeface="Roboto"/>
              <a:cs typeface="Roboto"/>
              <a:sym typeface="Roboto"/>
            </a:endParaRPr>
          </a:p>
        </p:txBody>
      </p:sp>
      <p:graphicFrame>
        <p:nvGraphicFramePr>
          <p:cNvPr id="163" name="Google Shape;163;p28"/>
          <p:cNvGraphicFramePr/>
          <p:nvPr/>
        </p:nvGraphicFramePr>
        <p:xfrm>
          <a:off x="3538000" y="1207150"/>
          <a:ext cx="3000000" cy="3000000"/>
        </p:xfrm>
        <a:graphic>
          <a:graphicData uri="http://schemas.openxmlformats.org/drawingml/2006/table">
            <a:tbl>
              <a:tblPr>
                <a:noFill/>
                <a:tableStyleId>{AD787BB8-51D9-46DB-BE18-8BC116CD06EF}</a:tableStyleId>
              </a:tblPr>
              <a:tblGrid>
                <a:gridCol w="1046900"/>
                <a:gridCol w="1046900"/>
                <a:gridCol w="1046900"/>
                <a:gridCol w="1046900"/>
                <a:gridCol w="1046900"/>
              </a:tblGrid>
              <a:tr h="960875">
                <a:tc>
                  <a:txBody>
                    <a:bodyPr/>
                    <a:lstStyle/>
                    <a:p>
                      <a:pPr indent="0" lvl="0" marL="0" rtl="0" algn="ctr">
                        <a:lnSpc>
                          <a:spcPct val="115000"/>
                        </a:lnSpc>
                        <a:spcBef>
                          <a:spcPts val="0"/>
                        </a:spcBef>
                        <a:spcAft>
                          <a:spcPts val="0"/>
                        </a:spcAft>
                        <a:buNone/>
                      </a:pPr>
                      <a:r>
                        <a:rPr b="1" lang="nl" sz="1100">
                          <a:solidFill>
                            <a:srgbClr val="202122"/>
                          </a:solidFill>
                        </a:rPr>
                        <a:t>Year</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EAECF0"/>
                    </a:solidFill>
                  </a:tcPr>
                </a:tc>
                <a:tc>
                  <a:txBody>
                    <a:bodyPr/>
                    <a:lstStyle/>
                    <a:p>
                      <a:pPr indent="0" lvl="0" marL="0" rtl="0" algn="ctr">
                        <a:lnSpc>
                          <a:spcPct val="115000"/>
                        </a:lnSpc>
                        <a:spcBef>
                          <a:spcPts val="0"/>
                        </a:spcBef>
                        <a:spcAft>
                          <a:spcPts val="0"/>
                        </a:spcAft>
                        <a:buNone/>
                      </a:pPr>
                      <a:r>
                        <a:rPr b="1" lang="nl" sz="1100">
                          <a:solidFill>
                            <a:srgbClr val="202122"/>
                          </a:solidFill>
                        </a:rPr>
                        <a:t>Total</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Visitors</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(millions)</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EAECF0"/>
                    </a:solidFill>
                  </a:tcPr>
                </a:tc>
                <a:tc>
                  <a:txBody>
                    <a:bodyPr/>
                    <a:lstStyle/>
                    <a:p>
                      <a:pPr indent="0" lvl="0" marL="0" rtl="0" algn="ctr">
                        <a:lnSpc>
                          <a:spcPct val="115000"/>
                        </a:lnSpc>
                        <a:spcBef>
                          <a:spcPts val="0"/>
                        </a:spcBef>
                        <a:spcAft>
                          <a:spcPts val="0"/>
                        </a:spcAft>
                        <a:buNone/>
                      </a:pPr>
                      <a:r>
                        <a:rPr b="1" lang="nl" sz="1100">
                          <a:solidFill>
                            <a:srgbClr val="202122"/>
                          </a:solidFill>
                        </a:rPr>
                        <a:t>Domestic</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Visitors</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EAECF0"/>
                    </a:solidFill>
                  </a:tcPr>
                </a:tc>
                <a:tc>
                  <a:txBody>
                    <a:bodyPr/>
                    <a:lstStyle/>
                    <a:p>
                      <a:pPr indent="0" lvl="0" marL="0" rtl="0" algn="ctr">
                        <a:lnSpc>
                          <a:spcPct val="115000"/>
                        </a:lnSpc>
                        <a:spcBef>
                          <a:spcPts val="0"/>
                        </a:spcBef>
                        <a:spcAft>
                          <a:spcPts val="0"/>
                        </a:spcAft>
                        <a:buNone/>
                      </a:pPr>
                      <a:r>
                        <a:rPr b="1" lang="nl" sz="1100">
                          <a:solidFill>
                            <a:srgbClr val="202122"/>
                          </a:solidFill>
                        </a:rPr>
                        <a:t>International</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Visitors</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EAECF0"/>
                    </a:solidFill>
                  </a:tcPr>
                </a:tc>
                <a:tc>
                  <a:txBody>
                    <a:bodyPr/>
                    <a:lstStyle/>
                    <a:p>
                      <a:pPr indent="0" lvl="0" marL="0" rtl="0" algn="ctr">
                        <a:lnSpc>
                          <a:spcPct val="115000"/>
                        </a:lnSpc>
                        <a:spcBef>
                          <a:spcPts val="0"/>
                        </a:spcBef>
                        <a:spcAft>
                          <a:spcPts val="0"/>
                        </a:spcAft>
                        <a:buNone/>
                      </a:pPr>
                      <a:r>
                        <a:rPr b="1" lang="nl" sz="1100">
                          <a:solidFill>
                            <a:srgbClr val="202122"/>
                          </a:solidFill>
                        </a:rPr>
                        <a:t>Total</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Visitor</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Spending</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Billions(US$)</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EAECF0"/>
                    </a:solidFill>
                  </a:tcPr>
                </a:tc>
              </a:tr>
              <a:tr h="285250">
                <a:tc>
                  <a:txBody>
                    <a:bodyPr/>
                    <a:lstStyle/>
                    <a:p>
                      <a:pPr indent="0" lvl="0" marL="0" rtl="0" algn="ctr">
                        <a:lnSpc>
                          <a:spcPct val="115000"/>
                        </a:lnSpc>
                        <a:spcBef>
                          <a:spcPts val="0"/>
                        </a:spcBef>
                        <a:spcAft>
                          <a:spcPts val="0"/>
                        </a:spcAft>
                        <a:buNone/>
                      </a:pPr>
                      <a:r>
                        <a:rPr lang="nl" sz="1100">
                          <a:solidFill>
                            <a:srgbClr val="202122"/>
                          </a:solidFill>
                        </a:rPr>
                        <a:t>2014</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54.4</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42.5</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11.9</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41.2</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r>
              <a:tr h="285250">
                <a:tc>
                  <a:txBody>
                    <a:bodyPr/>
                    <a:lstStyle/>
                    <a:p>
                      <a:pPr indent="0" lvl="0" marL="0" rtl="0" algn="ctr">
                        <a:lnSpc>
                          <a:spcPct val="115000"/>
                        </a:lnSpc>
                        <a:spcBef>
                          <a:spcPts val="0"/>
                        </a:spcBef>
                        <a:spcAft>
                          <a:spcPts val="0"/>
                        </a:spcAft>
                        <a:buNone/>
                      </a:pPr>
                      <a:r>
                        <a:rPr lang="nl" sz="1100">
                          <a:solidFill>
                            <a:srgbClr val="202122"/>
                          </a:solidFill>
                        </a:rPr>
                        <a:t>2015</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55.9</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43.2</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12.7</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42.3</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r>
              <a:tr h="285250">
                <a:tc>
                  <a:txBody>
                    <a:bodyPr/>
                    <a:lstStyle/>
                    <a:p>
                      <a:pPr indent="0" lvl="0" marL="0" rtl="0" algn="ctr">
                        <a:lnSpc>
                          <a:spcPct val="115000"/>
                        </a:lnSpc>
                        <a:spcBef>
                          <a:spcPts val="0"/>
                        </a:spcBef>
                        <a:spcAft>
                          <a:spcPts val="0"/>
                        </a:spcAft>
                        <a:buNone/>
                      </a:pPr>
                      <a:r>
                        <a:rPr lang="nl" sz="1100">
                          <a:solidFill>
                            <a:srgbClr val="202122"/>
                          </a:solidFill>
                        </a:rPr>
                        <a:t>2016</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60.5</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47.8</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12.7</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43.0</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r>
              <a:tr h="285250">
                <a:tc>
                  <a:txBody>
                    <a:bodyPr/>
                    <a:lstStyle/>
                    <a:p>
                      <a:pPr indent="0" lvl="0" marL="0" rtl="0" algn="ctr">
                        <a:lnSpc>
                          <a:spcPct val="115000"/>
                        </a:lnSpc>
                        <a:spcBef>
                          <a:spcPts val="0"/>
                        </a:spcBef>
                        <a:spcAft>
                          <a:spcPts val="0"/>
                        </a:spcAft>
                        <a:buNone/>
                      </a:pPr>
                      <a:r>
                        <a:rPr lang="nl" sz="1100">
                          <a:solidFill>
                            <a:srgbClr val="202122"/>
                          </a:solidFill>
                        </a:rPr>
                        <a:t>2017</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62.8</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49.7</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13.1</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43.5</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r>
              <a:tr h="285250">
                <a:tc>
                  <a:txBody>
                    <a:bodyPr/>
                    <a:lstStyle/>
                    <a:p>
                      <a:pPr indent="0" lvl="0" marL="0" rtl="0" algn="ctr">
                        <a:lnSpc>
                          <a:spcPct val="115000"/>
                        </a:lnSpc>
                        <a:spcBef>
                          <a:spcPts val="0"/>
                        </a:spcBef>
                        <a:spcAft>
                          <a:spcPts val="0"/>
                        </a:spcAft>
                        <a:buNone/>
                      </a:pPr>
                      <a:r>
                        <a:rPr lang="nl" sz="1100">
                          <a:solidFill>
                            <a:srgbClr val="202122"/>
                          </a:solidFill>
                        </a:rPr>
                        <a:t>2018</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65.2</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51.6</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13.5</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44.0</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265500" y="188325"/>
            <a:ext cx="4045200" cy="100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Los Angeles</a:t>
            </a:r>
            <a:endParaRPr/>
          </a:p>
        </p:txBody>
      </p:sp>
      <p:sp>
        <p:nvSpPr>
          <p:cNvPr id="169" name="Google Shape;169;p29"/>
          <p:cNvSpPr txBox="1"/>
          <p:nvPr>
            <p:ph idx="1" type="subTitle"/>
          </p:nvPr>
        </p:nvSpPr>
        <p:spPr>
          <a:xfrm>
            <a:off x="341700" y="1323625"/>
            <a:ext cx="4045200" cy="3834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nl" sz="1100">
                <a:solidFill>
                  <a:srgbClr val="000000"/>
                </a:solidFill>
                <a:latin typeface="Arial"/>
                <a:ea typeface="Arial"/>
                <a:cs typeface="Arial"/>
                <a:sym typeface="Arial"/>
              </a:rPr>
              <a:t>Los Angeles, officially the City of Los Angeles and often abbreviated as L.A., is the largest city in California. It has an estimated population of nearly 4 million and is the second-largest city in the United States, after New York City, and the third-largest city in North America, after Mexico City and New York City. Los Angeles is known for its Mediterranean climate, ethnic and cultural diversity, Hollywood entertainment industry, and its sprawling metropolitan area.</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nl" sz="1100">
                <a:solidFill>
                  <a:srgbClr val="000000"/>
                </a:solidFill>
                <a:latin typeface="Arial"/>
                <a:ea typeface="Arial"/>
                <a:cs typeface="Arial"/>
                <a:sym typeface="Arial"/>
              </a:rPr>
              <a:t>Los Angeles lies in a basin in Southern California, adjacent to the Pacific Ocean, with mountains as high as 10,000 feet (3,000 m), and deserts. The city, which covers about 469 square miles (1,210 km2), is the seat of Los Angeles County, the most populous county in the United States. The Los Angeles metropolitan area (MSA) is home to a population of 13.1 million, making it the second-largest metropolitan area in the nation after that of New York.Greater Los Angeles includes metro Los Angeles as well as the Inland Empire and Ventura County.</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170" name="Google Shape;170;p29"/>
          <p:cNvPicPr preferRelativeResize="0"/>
          <p:nvPr/>
        </p:nvPicPr>
        <p:blipFill>
          <a:blip r:embed="rId3">
            <a:alphaModFix/>
          </a:blip>
          <a:stretch>
            <a:fillRect/>
          </a:stretch>
        </p:blipFill>
        <p:spPr>
          <a:xfrm>
            <a:off x="4572000" y="869425"/>
            <a:ext cx="4572000" cy="340242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226078" y="205400"/>
            <a:ext cx="2808000" cy="9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Wealth and Income disparity</a:t>
            </a:r>
            <a:endParaRPr/>
          </a:p>
        </p:txBody>
      </p:sp>
      <p:sp>
        <p:nvSpPr>
          <p:cNvPr id="176" name="Google Shape;176;p30"/>
          <p:cNvSpPr txBox="1"/>
          <p:nvPr/>
        </p:nvSpPr>
        <p:spPr>
          <a:xfrm>
            <a:off x="0" y="1209825"/>
            <a:ext cx="3275700" cy="322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2400"/>
          </a:p>
          <a:p>
            <a:pPr indent="0" lvl="0" marL="0" rtl="0" algn="l">
              <a:lnSpc>
                <a:spcPct val="115000"/>
              </a:lnSpc>
              <a:spcBef>
                <a:spcPts val="0"/>
              </a:spcBef>
              <a:spcAft>
                <a:spcPts val="0"/>
              </a:spcAft>
              <a:buNone/>
            </a:pPr>
            <a:r>
              <a:rPr lang="nl" sz="1100"/>
              <a:t>In 2018, Los Angeles, CA had a population of 3.99M people with a median age of 35.8 and a median household income of $62,474. Between 2017 and 2018 the population of Los Angeles, CA declined from 4M to 3.99M, a -0.232% decrease and its median household income grew from $60,197 to $62,474, a 3.78% increase.</a:t>
            </a:r>
            <a:endParaRPr sz="1100"/>
          </a:p>
          <a:p>
            <a:pPr indent="0" lvl="0" marL="0" rtl="0" algn="l">
              <a:lnSpc>
                <a:spcPct val="115000"/>
              </a:lnSpc>
              <a:spcBef>
                <a:spcPts val="0"/>
              </a:spcBef>
              <a:spcAft>
                <a:spcPts val="0"/>
              </a:spcAft>
              <a:buNone/>
            </a:pPr>
            <a:r>
              <a:rPr lang="nl" sz="1100"/>
              <a:t>The picture belows shows the median household income in each district.</a:t>
            </a:r>
            <a:endParaRPr sz="1100"/>
          </a:p>
          <a:p>
            <a:pPr indent="0" lvl="0" marL="0" rtl="0" algn="l">
              <a:lnSpc>
                <a:spcPct val="115000"/>
              </a:lnSpc>
              <a:spcBef>
                <a:spcPts val="0"/>
              </a:spcBef>
              <a:spcAft>
                <a:spcPts val="0"/>
              </a:spcAft>
              <a:buNone/>
            </a:pPr>
            <a:r>
              <a:t/>
            </a:r>
            <a:endParaRPr sz="1100"/>
          </a:p>
          <a:p>
            <a:pPr indent="0" lvl="0" marL="0" rtl="0" algn="l">
              <a:lnSpc>
                <a:spcPct val="115000"/>
              </a:lnSpc>
              <a:spcBef>
                <a:spcPts val="0"/>
              </a:spcBef>
              <a:spcAft>
                <a:spcPts val="0"/>
              </a:spcAft>
              <a:buNone/>
            </a:pPr>
            <a:r>
              <a:t/>
            </a:r>
            <a:endParaRPr sz="2200">
              <a:solidFill>
                <a:srgbClr val="4A86E8"/>
              </a:solidFill>
            </a:endParaRPr>
          </a:p>
          <a:p>
            <a:pPr indent="0" lvl="0" marL="0" rtl="0" algn="l">
              <a:spcBef>
                <a:spcPts val="0"/>
              </a:spcBef>
              <a:spcAft>
                <a:spcPts val="0"/>
              </a:spcAft>
              <a:buNone/>
            </a:pPr>
            <a:r>
              <a:t/>
            </a:r>
            <a:endParaRPr sz="1800">
              <a:latin typeface="Roboto"/>
              <a:ea typeface="Roboto"/>
              <a:cs typeface="Roboto"/>
              <a:sym typeface="Roboto"/>
            </a:endParaRPr>
          </a:p>
        </p:txBody>
      </p:sp>
      <p:pic>
        <p:nvPicPr>
          <p:cNvPr id="177" name="Google Shape;177;p30"/>
          <p:cNvPicPr preferRelativeResize="0"/>
          <p:nvPr/>
        </p:nvPicPr>
        <p:blipFill>
          <a:blip r:embed="rId3">
            <a:alphaModFix/>
          </a:blip>
          <a:stretch>
            <a:fillRect/>
          </a:stretch>
        </p:blipFill>
        <p:spPr>
          <a:xfrm>
            <a:off x="3275700" y="0"/>
            <a:ext cx="5868301"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226078" y="205400"/>
            <a:ext cx="2808000" cy="9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Real Estate - property value</a:t>
            </a:r>
            <a:endParaRPr/>
          </a:p>
        </p:txBody>
      </p:sp>
      <p:sp>
        <p:nvSpPr>
          <p:cNvPr id="183" name="Google Shape;183;p31"/>
          <p:cNvSpPr txBox="1"/>
          <p:nvPr/>
        </p:nvSpPr>
        <p:spPr>
          <a:xfrm>
            <a:off x="0" y="1209825"/>
            <a:ext cx="3275700" cy="508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nl" sz="1000"/>
              <a:t>With 3,979,576 people, 1,383,869 houses or apartments, and a median cost of homes of $705,221, real estate costs in Los Angeles are among some of the highest in the nation, although house prices here don't compare to real estate prices in the most expensive California communities. Large apartment complexes or high rise apartments are the single most common housing type in Los Angeles, accounting for 46.78% of the city's housing units. Other types of housing that are prevalent in Los Angeles include single-family detached homes ( 37.85%), duplexes, homes converted to apartments or other small apartment buildings ( 8.86%), and a few row houses and other attached homes ( 5.81%). </a:t>
            </a:r>
            <a:endParaRPr sz="1000"/>
          </a:p>
          <a:p>
            <a:pPr indent="0" lvl="0" marL="0" rtl="0" algn="l">
              <a:lnSpc>
                <a:spcPct val="115000"/>
              </a:lnSpc>
              <a:spcBef>
                <a:spcPts val="2000"/>
              </a:spcBef>
              <a:spcAft>
                <a:spcPts val="0"/>
              </a:spcAft>
              <a:buNone/>
            </a:pPr>
            <a:r>
              <a:rPr lang="nl" sz="1000"/>
              <a:t>Cities with mostly row houses, apartments, and other high density housing types are relatively uncommon, and characteristic of compact cities that frequently have a downtown or other neighborhoods where amenities are within walking distance and a lot of street life can be seen.</a:t>
            </a:r>
            <a:endParaRPr sz="1000"/>
          </a:p>
          <a:p>
            <a:pPr indent="0" lvl="0" marL="0" rtl="0" algn="l">
              <a:lnSpc>
                <a:spcPct val="115000"/>
              </a:lnSpc>
              <a:spcBef>
                <a:spcPts val="0"/>
              </a:spcBef>
              <a:spcAft>
                <a:spcPts val="0"/>
              </a:spcAft>
              <a:buNone/>
            </a:pPr>
            <a:r>
              <a:t/>
            </a:r>
            <a:endParaRPr sz="1000">
              <a:solidFill>
                <a:srgbClr val="212529"/>
              </a:solidFill>
            </a:endParaRPr>
          </a:p>
          <a:p>
            <a:pPr indent="0" lvl="0" marL="0" rtl="0" algn="l">
              <a:lnSpc>
                <a:spcPct val="115000"/>
              </a:lnSpc>
              <a:spcBef>
                <a:spcPts val="2000"/>
              </a:spcBef>
              <a:spcAft>
                <a:spcPts val="0"/>
              </a:spcAft>
              <a:buNone/>
            </a:pPr>
            <a:r>
              <a:t/>
            </a:r>
            <a:endParaRPr sz="2200">
              <a:solidFill>
                <a:srgbClr val="4A86E8"/>
              </a:solidFill>
            </a:endParaRPr>
          </a:p>
          <a:p>
            <a:pPr indent="0" lvl="0" marL="0" rtl="0" algn="l">
              <a:spcBef>
                <a:spcPts val="0"/>
              </a:spcBef>
              <a:spcAft>
                <a:spcPts val="0"/>
              </a:spcAft>
              <a:buNone/>
            </a:pPr>
            <a:r>
              <a:t/>
            </a:r>
            <a:endParaRPr sz="1800">
              <a:latin typeface="Roboto"/>
              <a:ea typeface="Roboto"/>
              <a:cs typeface="Roboto"/>
              <a:sym typeface="Roboto"/>
            </a:endParaRPr>
          </a:p>
        </p:txBody>
      </p:sp>
      <p:pic>
        <p:nvPicPr>
          <p:cNvPr id="184" name="Google Shape;184;p31"/>
          <p:cNvPicPr preferRelativeResize="0"/>
          <p:nvPr/>
        </p:nvPicPr>
        <p:blipFill>
          <a:blip r:embed="rId3">
            <a:alphaModFix/>
          </a:blip>
          <a:stretch>
            <a:fillRect/>
          </a:stretch>
        </p:blipFill>
        <p:spPr>
          <a:xfrm>
            <a:off x="3275700" y="14950"/>
            <a:ext cx="5868301" cy="51285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4"/>
          <p:cNvPicPr preferRelativeResize="0"/>
          <p:nvPr/>
        </p:nvPicPr>
        <p:blipFill>
          <a:blip r:embed="rId3">
            <a:alphaModFix/>
          </a:blip>
          <a:stretch>
            <a:fillRect/>
          </a:stretch>
        </p:blipFill>
        <p:spPr>
          <a:xfrm>
            <a:off x="152400" y="76200"/>
            <a:ext cx="8817675" cy="4921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2"/>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Tourism - </a:t>
            </a:r>
            <a:endParaRPr/>
          </a:p>
          <a:p>
            <a:pPr indent="0" lvl="0" marL="0" rtl="0" algn="ctr">
              <a:spcBef>
                <a:spcPts val="0"/>
              </a:spcBef>
              <a:spcAft>
                <a:spcPts val="0"/>
              </a:spcAft>
              <a:buNone/>
            </a:pPr>
            <a:r>
              <a:rPr lang="nl"/>
              <a:t>visitors</a:t>
            </a:r>
            <a:endParaRPr/>
          </a:p>
        </p:txBody>
      </p:sp>
      <p:sp>
        <p:nvSpPr>
          <p:cNvPr id="190" name="Google Shape;190;p32"/>
          <p:cNvSpPr txBox="1"/>
          <p:nvPr/>
        </p:nvSpPr>
        <p:spPr>
          <a:xfrm>
            <a:off x="-7775" y="1311200"/>
            <a:ext cx="3275700" cy="4329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br>
              <a:rPr lang="nl" sz="1100">
                <a:solidFill>
                  <a:srgbClr val="212529"/>
                </a:solidFill>
              </a:rPr>
            </a:br>
            <a:r>
              <a:rPr lang="nl" sz="1100"/>
              <a:t>Nearly all L.A. first-time visitors will want to visit Hollywood, Universal City (specifically Universal Studios), and Venice Beach as their top priorities within the City of Los Angeles itself. Century City, Downtown Los Angeles, UCLA, USC, Griffith Park and the Los Angeles River bridges just east of downtown are all also worth a look. They have all been used for filming a huge number of famous movies, television shows, and television commercials, and will seem slightly familiar for that reason.</a:t>
            </a:r>
            <a:endParaRPr sz="1100"/>
          </a:p>
          <a:p>
            <a:pPr indent="0" lvl="0" marL="0" rtl="0" algn="l">
              <a:lnSpc>
                <a:spcPct val="115000"/>
              </a:lnSpc>
              <a:spcBef>
                <a:spcPts val="2000"/>
              </a:spcBef>
              <a:spcAft>
                <a:spcPts val="0"/>
              </a:spcAft>
              <a:buNone/>
            </a:pPr>
            <a:r>
              <a:t/>
            </a:r>
            <a:endParaRPr sz="1100"/>
          </a:p>
          <a:p>
            <a:pPr indent="0" lvl="0" marL="0" rtl="0" algn="l">
              <a:lnSpc>
                <a:spcPct val="115000"/>
              </a:lnSpc>
              <a:spcBef>
                <a:spcPts val="2000"/>
              </a:spcBef>
              <a:spcAft>
                <a:spcPts val="0"/>
              </a:spcAft>
              <a:buNone/>
            </a:pPr>
            <a:r>
              <a:rPr lang="nl" sz="1000">
                <a:solidFill>
                  <a:srgbClr val="212529"/>
                </a:solidFill>
              </a:rPr>
              <a:t> </a:t>
            </a:r>
            <a:endParaRPr sz="2300"/>
          </a:p>
          <a:p>
            <a:pPr indent="0" lvl="0" marL="0" rtl="0" algn="l">
              <a:lnSpc>
                <a:spcPct val="115000"/>
              </a:lnSpc>
              <a:spcBef>
                <a:spcPts val="2000"/>
              </a:spcBef>
              <a:spcAft>
                <a:spcPts val="0"/>
              </a:spcAft>
              <a:buNone/>
            </a:pPr>
            <a:r>
              <a:t/>
            </a:r>
            <a:endParaRPr sz="2200">
              <a:solidFill>
                <a:srgbClr val="4A86E8"/>
              </a:solidFill>
            </a:endParaRPr>
          </a:p>
          <a:p>
            <a:pPr indent="0" lvl="0" marL="0" rtl="0" algn="l">
              <a:spcBef>
                <a:spcPts val="0"/>
              </a:spcBef>
              <a:spcAft>
                <a:spcPts val="0"/>
              </a:spcAft>
              <a:buNone/>
            </a:pPr>
            <a:r>
              <a:t/>
            </a:r>
            <a:endParaRPr sz="1800">
              <a:latin typeface="Roboto"/>
              <a:ea typeface="Roboto"/>
              <a:cs typeface="Roboto"/>
              <a:sym typeface="Roboto"/>
            </a:endParaRPr>
          </a:p>
        </p:txBody>
      </p:sp>
      <p:graphicFrame>
        <p:nvGraphicFramePr>
          <p:cNvPr id="191" name="Google Shape;191;p32"/>
          <p:cNvGraphicFramePr/>
          <p:nvPr/>
        </p:nvGraphicFramePr>
        <p:xfrm>
          <a:off x="3648675" y="1562100"/>
          <a:ext cx="3000000" cy="3000000"/>
        </p:xfrm>
        <a:graphic>
          <a:graphicData uri="http://schemas.openxmlformats.org/drawingml/2006/table">
            <a:tbl>
              <a:tblPr>
                <a:noFill/>
                <a:tableStyleId>{AD787BB8-51D9-46DB-BE18-8BC116CD06EF}</a:tableStyleId>
              </a:tblPr>
              <a:tblGrid>
                <a:gridCol w="1020850"/>
                <a:gridCol w="1020850"/>
                <a:gridCol w="1020850"/>
                <a:gridCol w="1020850"/>
                <a:gridCol w="1020850"/>
              </a:tblGrid>
              <a:tr h="932050">
                <a:tc>
                  <a:txBody>
                    <a:bodyPr/>
                    <a:lstStyle/>
                    <a:p>
                      <a:pPr indent="0" lvl="0" marL="0" rtl="0" algn="ctr">
                        <a:lnSpc>
                          <a:spcPct val="115000"/>
                        </a:lnSpc>
                        <a:spcBef>
                          <a:spcPts val="0"/>
                        </a:spcBef>
                        <a:spcAft>
                          <a:spcPts val="0"/>
                        </a:spcAft>
                        <a:buNone/>
                      </a:pPr>
                      <a:r>
                        <a:rPr b="1" lang="nl" sz="1100">
                          <a:solidFill>
                            <a:srgbClr val="202122"/>
                          </a:solidFill>
                        </a:rPr>
                        <a:t>Year</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EAECF0"/>
                    </a:solidFill>
                  </a:tcPr>
                </a:tc>
                <a:tc>
                  <a:txBody>
                    <a:bodyPr/>
                    <a:lstStyle/>
                    <a:p>
                      <a:pPr indent="0" lvl="0" marL="0" rtl="0" algn="ctr">
                        <a:lnSpc>
                          <a:spcPct val="115000"/>
                        </a:lnSpc>
                        <a:spcBef>
                          <a:spcPts val="0"/>
                        </a:spcBef>
                        <a:spcAft>
                          <a:spcPts val="0"/>
                        </a:spcAft>
                        <a:buNone/>
                      </a:pPr>
                      <a:r>
                        <a:rPr b="1" lang="nl" sz="1100">
                          <a:solidFill>
                            <a:srgbClr val="202122"/>
                          </a:solidFill>
                        </a:rPr>
                        <a:t>Total</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Visitors</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(millions)</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EAECF0"/>
                    </a:solidFill>
                  </a:tcPr>
                </a:tc>
                <a:tc>
                  <a:txBody>
                    <a:bodyPr/>
                    <a:lstStyle/>
                    <a:p>
                      <a:pPr indent="0" lvl="0" marL="0" rtl="0" algn="ctr">
                        <a:lnSpc>
                          <a:spcPct val="115000"/>
                        </a:lnSpc>
                        <a:spcBef>
                          <a:spcPts val="0"/>
                        </a:spcBef>
                        <a:spcAft>
                          <a:spcPts val="0"/>
                        </a:spcAft>
                        <a:buNone/>
                      </a:pPr>
                      <a:r>
                        <a:rPr b="1" lang="nl" sz="1100">
                          <a:solidFill>
                            <a:srgbClr val="202122"/>
                          </a:solidFill>
                        </a:rPr>
                        <a:t>Domestic</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Visitors</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EAECF0"/>
                    </a:solidFill>
                  </a:tcPr>
                </a:tc>
                <a:tc>
                  <a:txBody>
                    <a:bodyPr/>
                    <a:lstStyle/>
                    <a:p>
                      <a:pPr indent="0" lvl="0" marL="0" rtl="0" algn="ctr">
                        <a:lnSpc>
                          <a:spcPct val="115000"/>
                        </a:lnSpc>
                        <a:spcBef>
                          <a:spcPts val="0"/>
                        </a:spcBef>
                        <a:spcAft>
                          <a:spcPts val="0"/>
                        </a:spcAft>
                        <a:buNone/>
                      </a:pPr>
                      <a:r>
                        <a:rPr b="1" lang="nl" sz="1100">
                          <a:solidFill>
                            <a:srgbClr val="202122"/>
                          </a:solidFill>
                        </a:rPr>
                        <a:t>International</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Visitors</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EAECF0"/>
                    </a:solidFill>
                  </a:tcPr>
                </a:tc>
                <a:tc>
                  <a:txBody>
                    <a:bodyPr/>
                    <a:lstStyle/>
                    <a:p>
                      <a:pPr indent="0" lvl="0" marL="0" rtl="0" algn="ctr">
                        <a:lnSpc>
                          <a:spcPct val="115000"/>
                        </a:lnSpc>
                        <a:spcBef>
                          <a:spcPts val="0"/>
                        </a:spcBef>
                        <a:spcAft>
                          <a:spcPts val="0"/>
                        </a:spcAft>
                        <a:buNone/>
                      </a:pPr>
                      <a:r>
                        <a:rPr b="1" lang="nl" sz="1100">
                          <a:solidFill>
                            <a:srgbClr val="202122"/>
                          </a:solidFill>
                        </a:rPr>
                        <a:t>Total</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Visitor</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Spending</a:t>
                      </a:r>
                      <a:endParaRPr b="1" sz="1100">
                        <a:solidFill>
                          <a:srgbClr val="202122"/>
                        </a:solidFill>
                      </a:endParaRPr>
                    </a:p>
                    <a:p>
                      <a:pPr indent="0" lvl="0" marL="0" rtl="0" algn="ctr">
                        <a:lnSpc>
                          <a:spcPct val="115000"/>
                        </a:lnSpc>
                        <a:spcBef>
                          <a:spcPts val="0"/>
                        </a:spcBef>
                        <a:spcAft>
                          <a:spcPts val="0"/>
                        </a:spcAft>
                        <a:buNone/>
                      </a:pPr>
                      <a:r>
                        <a:rPr b="1" lang="nl" sz="1100">
                          <a:solidFill>
                            <a:srgbClr val="202122"/>
                          </a:solidFill>
                        </a:rPr>
                        <a:t>Billions(US$)</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EAECF0"/>
                    </a:solidFill>
                  </a:tcPr>
                </a:tc>
              </a:tr>
              <a:tr h="276700">
                <a:tc>
                  <a:txBody>
                    <a:bodyPr/>
                    <a:lstStyle/>
                    <a:p>
                      <a:pPr indent="0" lvl="0" marL="0" rtl="0" algn="ctr">
                        <a:lnSpc>
                          <a:spcPct val="115000"/>
                        </a:lnSpc>
                        <a:spcBef>
                          <a:spcPts val="0"/>
                        </a:spcBef>
                        <a:spcAft>
                          <a:spcPts val="0"/>
                        </a:spcAft>
                        <a:buNone/>
                      </a:pPr>
                      <a:r>
                        <a:rPr lang="nl" sz="1100">
                          <a:solidFill>
                            <a:srgbClr val="202122"/>
                          </a:solidFill>
                        </a:rPr>
                        <a:t>2014</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40.1</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32.6</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7.5</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36.4</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r>
              <a:tr h="276700">
                <a:tc>
                  <a:txBody>
                    <a:bodyPr/>
                    <a:lstStyle/>
                    <a:p>
                      <a:pPr indent="0" lvl="0" marL="0" rtl="0" algn="ctr">
                        <a:lnSpc>
                          <a:spcPct val="115000"/>
                        </a:lnSpc>
                        <a:spcBef>
                          <a:spcPts val="0"/>
                        </a:spcBef>
                        <a:spcAft>
                          <a:spcPts val="0"/>
                        </a:spcAft>
                        <a:buNone/>
                      </a:pPr>
                      <a:r>
                        <a:rPr lang="nl" sz="1100">
                          <a:solidFill>
                            <a:srgbClr val="202122"/>
                          </a:solidFill>
                        </a:rPr>
                        <a:t>2015</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44.3</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36.1</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8.2</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37.2</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r>
              <a:tr h="276700">
                <a:tc>
                  <a:txBody>
                    <a:bodyPr/>
                    <a:lstStyle/>
                    <a:p>
                      <a:pPr indent="0" lvl="0" marL="0" rtl="0" algn="ctr">
                        <a:lnSpc>
                          <a:spcPct val="115000"/>
                        </a:lnSpc>
                        <a:spcBef>
                          <a:spcPts val="0"/>
                        </a:spcBef>
                        <a:spcAft>
                          <a:spcPts val="0"/>
                        </a:spcAft>
                        <a:buNone/>
                      </a:pPr>
                      <a:r>
                        <a:rPr lang="nl" sz="1100">
                          <a:solidFill>
                            <a:srgbClr val="202122"/>
                          </a:solidFill>
                        </a:rPr>
                        <a:t>2016</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46.9</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37.9</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9.0</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37.9</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r>
              <a:tr h="276700">
                <a:tc>
                  <a:txBody>
                    <a:bodyPr/>
                    <a:lstStyle/>
                    <a:p>
                      <a:pPr indent="0" lvl="0" marL="0" rtl="0" algn="ctr">
                        <a:lnSpc>
                          <a:spcPct val="115000"/>
                        </a:lnSpc>
                        <a:spcBef>
                          <a:spcPts val="0"/>
                        </a:spcBef>
                        <a:spcAft>
                          <a:spcPts val="0"/>
                        </a:spcAft>
                        <a:buNone/>
                      </a:pPr>
                      <a:r>
                        <a:rPr lang="nl" sz="1100">
                          <a:solidFill>
                            <a:srgbClr val="202122"/>
                          </a:solidFill>
                        </a:rPr>
                        <a:t>2017</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48.5</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40.1</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9.6</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38.5</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r>
              <a:tr h="276700">
                <a:tc>
                  <a:txBody>
                    <a:bodyPr/>
                    <a:lstStyle/>
                    <a:p>
                      <a:pPr indent="0" lvl="0" marL="0" rtl="0" algn="ctr">
                        <a:lnSpc>
                          <a:spcPct val="115000"/>
                        </a:lnSpc>
                        <a:spcBef>
                          <a:spcPts val="0"/>
                        </a:spcBef>
                        <a:spcAft>
                          <a:spcPts val="0"/>
                        </a:spcAft>
                        <a:buNone/>
                      </a:pPr>
                      <a:r>
                        <a:rPr lang="nl" sz="1100">
                          <a:solidFill>
                            <a:srgbClr val="202122"/>
                          </a:solidFill>
                        </a:rPr>
                        <a:t>2018</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50.0</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39.5</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10.5</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c>
                  <a:txBody>
                    <a:bodyPr/>
                    <a:lstStyle/>
                    <a:p>
                      <a:pPr indent="0" lvl="0" marL="0" rtl="0" algn="ctr">
                        <a:lnSpc>
                          <a:spcPct val="115000"/>
                        </a:lnSpc>
                        <a:spcBef>
                          <a:spcPts val="0"/>
                        </a:spcBef>
                        <a:spcAft>
                          <a:spcPts val="0"/>
                        </a:spcAft>
                        <a:buNone/>
                      </a:pPr>
                      <a:r>
                        <a:rPr lang="nl" sz="1100">
                          <a:solidFill>
                            <a:srgbClr val="202122"/>
                          </a:solidFill>
                        </a:rPr>
                        <a:t>39.1</a:t>
                      </a:r>
                      <a:endParaRPr sz="1000"/>
                    </a:p>
                  </a:txBody>
                  <a:tcPr marT="25400" marB="25400" marR="25400" marL="25400" anchor="b">
                    <a:lnL cap="flat" cmpd="sng" w="9475">
                      <a:solidFill>
                        <a:srgbClr val="CCCCCC"/>
                      </a:solidFill>
                      <a:prstDash val="solid"/>
                      <a:round/>
                      <a:headEnd len="sm" w="sm" type="none"/>
                      <a:tailEnd len="sm" w="sm" type="none"/>
                    </a:lnL>
                    <a:lnR cap="flat" cmpd="sng" w="9475">
                      <a:solidFill>
                        <a:srgbClr val="CCCCCC"/>
                      </a:solidFill>
                      <a:prstDash val="solid"/>
                      <a:round/>
                      <a:headEnd len="sm" w="sm" type="none"/>
                      <a:tailEnd len="sm" w="sm" type="none"/>
                    </a:lnR>
                    <a:lnT cap="flat" cmpd="sng" w="9475">
                      <a:solidFill>
                        <a:srgbClr val="CCCCCC"/>
                      </a:solidFill>
                      <a:prstDash val="solid"/>
                      <a:round/>
                      <a:headEnd len="sm" w="sm" type="none"/>
                      <a:tailEnd len="sm" w="sm" type="none"/>
                    </a:lnT>
                    <a:lnB cap="flat" cmpd="sng" w="9475">
                      <a:solidFill>
                        <a:srgbClr val="CCCCCC"/>
                      </a:solidFill>
                      <a:prstDash val="solid"/>
                      <a:round/>
                      <a:headEnd len="sm" w="sm" type="none"/>
                      <a:tailEnd len="sm" w="sm" type="none"/>
                    </a:lnB>
                    <a:solidFill>
                      <a:srgbClr val="F8F9FA"/>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3"/>
          <p:cNvSpPr txBox="1"/>
          <p:nvPr>
            <p:ph type="ctrTitle"/>
          </p:nvPr>
        </p:nvSpPr>
        <p:spPr>
          <a:xfrm>
            <a:off x="390525" y="1819275"/>
            <a:ext cx="8554800" cy="93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Discussion </a:t>
            </a:r>
            <a:endParaRPr/>
          </a:p>
        </p:txBody>
      </p:sp>
      <p:sp>
        <p:nvSpPr>
          <p:cNvPr id="197" name="Google Shape;197;p33"/>
          <p:cNvSpPr txBox="1"/>
          <p:nvPr>
            <p:ph idx="1" type="subTitle"/>
          </p:nvPr>
        </p:nvSpPr>
        <p:spPr>
          <a:xfrm>
            <a:off x="335450" y="2789125"/>
            <a:ext cx="8398500" cy="43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nl" sz="2400"/>
              <a:t>New York City VS Los Angeles</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Discussion</a:t>
            </a:r>
            <a:endParaRPr/>
          </a:p>
        </p:txBody>
      </p:sp>
      <p:sp>
        <p:nvSpPr>
          <p:cNvPr id="203" name="Google Shape;203;p34"/>
          <p:cNvSpPr txBox="1"/>
          <p:nvPr>
            <p:ph idx="1" type="body"/>
          </p:nvPr>
        </p:nvSpPr>
        <p:spPr>
          <a:xfrm>
            <a:off x="471900" y="1705825"/>
            <a:ext cx="8386200" cy="3372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nl" sz="1300">
                <a:solidFill>
                  <a:srgbClr val="1F1F1F"/>
                </a:solidFill>
                <a:latin typeface="Arial"/>
                <a:ea typeface="Arial"/>
                <a:cs typeface="Arial"/>
                <a:sym typeface="Arial"/>
              </a:rPr>
              <a:t>To determine the right property other tools can also be used, like checking the financial aspects to predict and calculate the value if it drops or rises. Besides that next to rentals, there is also a probability that you can buy the property and sell it afterwards. </a:t>
            </a:r>
            <a:br>
              <a:rPr lang="nl" sz="1300">
                <a:solidFill>
                  <a:srgbClr val="1F1F1F"/>
                </a:solidFill>
                <a:latin typeface="Arial"/>
                <a:ea typeface="Arial"/>
                <a:cs typeface="Arial"/>
                <a:sym typeface="Arial"/>
              </a:rPr>
            </a:br>
            <a:r>
              <a:rPr lang="nl" sz="1300">
                <a:solidFill>
                  <a:srgbClr val="1F1F1F"/>
                </a:solidFill>
                <a:latin typeface="Arial"/>
                <a:ea typeface="Arial"/>
                <a:cs typeface="Arial"/>
                <a:sym typeface="Arial"/>
              </a:rPr>
              <a:t>	The most common way real estate offers a profit: It appreciates—that is, it increases in value. This is achieved in different ways for different types of property, but it is only realized in one way: through selling. However, you can increase your return on investment on a property in several ways. One way—if you borrowed money to buy the property—is to refinance the loan at lower interest. This will lower your cost basis for the property, thus increasing the amount you clear from it.</a:t>
            </a:r>
            <a:br>
              <a:rPr lang="nl" sz="1300">
                <a:solidFill>
                  <a:srgbClr val="1F1F1F"/>
                </a:solidFill>
                <a:latin typeface="Arial"/>
                <a:ea typeface="Arial"/>
                <a:cs typeface="Arial"/>
                <a:sym typeface="Arial"/>
              </a:rPr>
            </a:br>
            <a:r>
              <a:rPr lang="nl" sz="1300">
                <a:solidFill>
                  <a:srgbClr val="1F1F1F"/>
                </a:solidFill>
                <a:latin typeface="Arial"/>
                <a:ea typeface="Arial"/>
                <a:cs typeface="Arial"/>
                <a:sym typeface="Arial"/>
              </a:rPr>
              <a:t>	Another probability is depending on your rights to the land, companies may pay you royalties for any discoveries or regular payments for any structures they add. These include, for example, pump jacks, pipelines, gravel pits, access roads, and cell towers. Raw land can also be rented for production, usually agricultural production, and land tracts with trees may be valuable for the timber that can be periodically harvested. Also there are some key takeaways as recommendations that have an influence on the property and for further research.</a:t>
            </a:r>
            <a:endParaRPr sz="1300">
              <a:solidFill>
                <a:srgbClr val="1F1F1F"/>
              </a:solidFill>
              <a:latin typeface="Arial"/>
              <a:ea typeface="Arial"/>
              <a:cs typeface="Arial"/>
              <a:sym typeface="Arial"/>
            </a:endParaRPr>
          </a:p>
          <a:p>
            <a:pPr indent="0" lvl="0" marL="0" rtl="0" algn="l">
              <a:spcBef>
                <a:spcPts val="800"/>
              </a:spcBef>
              <a:spcAft>
                <a:spcPts val="0"/>
              </a:spcAft>
              <a:buNone/>
            </a:pPr>
            <a:r>
              <a:t/>
            </a:r>
            <a:endParaRPr>
              <a:solidFill>
                <a:srgbClr val="4A86E8"/>
              </a:solidFill>
              <a:latin typeface="Arial"/>
              <a:ea typeface="Arial"/>
              <a:cs typeface="Arial"/>
              <a:sym typeface="Arial"/>
            </a:endParaRPr>
          </a:p>
          <a:p>
            <a:pPr indent="0" lvl="0" marL="0" rtl="0" algn="l">
              <a:spcBef>
                <a:spcPts val="0"/>
              </a:spcBef>
              <a:spcAft>
                <a:spcPts val="0"/>
              </a:spcAft>
              <a:buNone/>
            </a:pPr>
            <a:r>
              <a:t/>
            </a:r>
            <a:endParaRPr sz="1500">
              <a:solidFill>
                <a:srgbClr val="4A86E8"/>
              </a:solidFill>
              <a:latin typeface="Arial"/>
              <a:ea typeface="Arial"/>
              <a:cs typeface="Arial"/>
              <a:sym typeface="Arial"/>
            </a:endParaRPr>
          </a:p>
          <a:p>
            <a:pPr indent="0" lvl="0" marL="0" rtl="0" algn="l">
              <a:spcBef>
                <a:spcPts val="0"/>
              </a:spcBef>
              <a:spcAft>
                <a:spcPts val="0"/>
              </a:spcAft>
              <a:buNone/>
            </a:pPr>
            <a:r>
              <a:t/>
            </a:r>
            <a:endParaRPr sz="1500">
              <a:solidFill>
                <a:srgbClr val="4A86E8"/>
              </a:solidFill>
              <a:latin typeface="Arial"/>
              <a:ea typeface="Arial"/>
              <a:cs typeface="Arial"/>
              <a:sym typeface="Arial"/>
            </a:endParaRPr>
          </a:p>
          <a:p>
            <a:pPr indent="0" lvl="0" marL="0" rtl="0" algn="l">
              <a:spcBef>
                <a:spcPts val="0"/>
              </a:spcBef>
              <a:spcAft>
                <a:spcPts val="1600"/>
              </a:spcAft>
              <a:buNone/>
            </a:pPr>
            <a:r>
              <a:t/>
            </a:r>
            <a:endParaRPr sz="15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5"/>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Take Aways</a:t>
            </a:r>
            <a:endParaRPr/>
          </a:p>
        </p:txBody>
      </p:sp>
      <p:sp>
        <p:nvSpPr>
          <p:cNvPr id="209" name="Google Shape;209;p35"/>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ctr">
              <a:spcBef>
                <a:spcPts val="1600"/>
              </a:spcBef>
              <a:spcAft>
                <a:spcPts val="1600"/>
              </a:spcAft>
              <a:buNone/>
            </a:pPr>
            <a:r>
              <a:rPr lang="nl" sz="1300"/>
              <a:t>Important to keep in mind and look around in different perspective</a:t>
            </a:r>
            <a:endParaRPr sz="1300"/>
          </a:p>
        </p:txBody>
      </p:sp>
      <p:sp>
        <p:nvSpPr>
          <p:cNvPr id="210" name="Google Shape;210;p35"/>
          <p:cNvSpPr txBox="1"/>
          <p:nvPr/>
        </p:nvSpPr>
        <p:spPr>
          <a:xfrm>
            <a:off x="3646050" y="423300"/>
            <a:ext cx="5332200" cy="42969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SzPts val="1300"/>
              <a:buChar char="❖"/>
            </a:pPr>
            <a:r>
              <a:rPr lang="nl" sz="1300"/>
              <a:t>The most common way to make money in real estate is through appreciation—an increase in the property's value that is realized when you sell.</a:t>
            </a:r>
            <a:endParaRPr sz="1300"/>
          </a:p>
          <a:p>
            <a:pPr indent="0" lvl="0" marL="457200" rtl="0" algn="l">
              <a:lnSpc>
                <a:spcPct val="115000"/>
              </a:lnSpc>
              <a:spcBef>
                <a:spcPts val="0"/>
              </a:spcBef>
              <a:spcAft>
                <a:spcPts val="0"/>
              </a:spcAft>
              <a:buNone/>
            </a:pPr>
            <a:r>
              <a:t/>
            </a:r>
            <a:endParaRPr sz="1300"/>
          </a:p>
          <a:p>
            <a:pPr indent="-311150" lvl="0" marL="457200" rtl="0" algn="l">
              <a:lnSpc>
                <a:spcPct val="115000"/>
              </a:lnSpc>
              <a:spcBef>
                <a:spcPts val="0"/>
              </a:spcBef>
              <a:spcAft>
                <a:spcPts val="0"/>
              </a:spcAft>
              <a:buSzPts val="1300"/>
              <a:buChar char="❖"/>
            </a:pPr>
            <a:r>
              <a:rPr lang="nl" sz="1300"/>
              <a:t>Location, development, and improvements are the primary ways that residential and commercial real estate can appreciate in value.</a:t>
            </a:r>
            <a:endParaRPr sz="1300"/>
          </a:p>
          <a:p>
            <a:pPr indent="0" lvl="0" marL="457200" rtl="0" algn="l">
              <a:lnSpc>
                <a:spcPct val="115000"/>
              </a:lnSpc>
              <a:spcBef>
                <a:spcPts val="0"/>
              </a:spcBef>
              <a:spcAft>
                <a:spcPts val="0"/>
              </a:spcAft>
              <a:buNone/>
            </a:pPr>
            <a:r>
              <a:t/>
            </a:r>
            <a:endParaRPr sz="1300"/>
          </a:p>
          <a:p>
            <a:pPr indent="-311150" lvl="0" marL="457200" rtl="0" algn="l">
              <a:lnSpc>
                <a:spcPct val="115000"/>
              </a:lnSpc>
              <a:spcBef>
                <a:spcPts val="0"/>
              </a:spcBef>
              <a:spcAft>
                <a:spcPts val="0"/>
              </a:spcAft>
              <a:buSzPts val="1300"/>
              <a:buChar char="❖"/>
            </a:pPr>
            <a:r>
              <a:rPr lang="nl" sz="1300"/>
              <a:t>Inflation can also play a role in increasing a property's value over time.You can also make money in the form of income from rents for both residential and commercial properties, and companies may pay you royalties on raw land, for example, for any discoveries, such as minerals or oil.</a:t>
            </a:r>
            <a:endParaRPr sz="1300"/>
          </a:p>
          <a:p>
            <a:pPr indent="0" lvl="0" marL="457200" rtl="0" algn="l">
              <a:lnSpc>
                <a:spcPct val="115000"/>
              </a:lnSpc>
              <a:spcBef>
                <a:spcPts val="0"/>
              </a:spcBef>
              <a:spcAft>
                <a:spcPts val="0"/>
              </a:spcAft>
              <a:buNone/>
            </a:pPr>
            <a:r>
              <a:t/>
            </a:r>
            <a:endParaRPr sz="1300"/>
          </a:p>
          <a:p>
            <a:pPr indent="-311150" lvl="0" marL="457200" rtl="0" algn="l">
              <a:lnSpc>
                <a:spcPct val="115000"/>
              </a:lnSpc>
              <a:spcBef>
                <a:spcPts val="0"/>
              </a:spcBef>
              <a:spcAft>
                <a:spcPts val="0"/>
              </a:spcAft>
              <a:buSzPts val="1300"/>
              <a:buChar char="❖"/>
            </a:pPr>
            <a:r>
              <a:rPr lang="nl" sz="1300"/>
              <a:t>Real estate investment trusts (REITs), mortgage-backed securities (MBSs), mortgage investment corporations (MICs), and real estate investment groups (REIGs) are investment alternatives within the real estate sector.</a:t>
            </a:r>
            <a:endParaRPr sz="13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6"/>
          <p:cNvSpPr txBox="1"/>
          <p:nvPr>
            <p:ph type="ctrTitle"/>
          </p:nvPr>
        </p:nvSpPr>
        <p:spPr>
          <a:xfrm>
            <a:off x="390525" y="1819275"/>
            <a:ext cx="8554800" cy="93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a:t>Conclusion</a:t>
            </a:r>
            <a:endParaRPr/>
          </a:p>
        </p:txBody>
      </p:sp>
      <p:sp>
        <p:nvSpPr>
          <p:cNvPr id="216" name="Google Shape;216;p36"/>
          <p:cNvSpPr txBox="1"/>
          <p:nvPr>
            <p:ph idx="1" type="subTitle"/>
          </p:nvPr>
        </p:nvSpPr>
        <p:spPr>
          <a:xfrm>
            <a:off x="335450" y="2789125"/>
            <a:ext cx="8398500" cy="43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nl" sz="2400"/>
              <a:t>New York City VS Los Angeles</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0" name="Shape 220"/>
        <p:cNvGrpSpPr/>
        <p:nvPr/>
      </p:nvGrpSpPr>
      <p:grpSpPr>
        <a:xfrm>
          <a:off x="0" y="0"/>
          <a:ext cx="0" cy="0"/>
          <a:chOff x="0" y="0"/>
          <a:chExt cx="0" cy="0"/>
        </a:xfrm>
      </p:grpSpPr>
      <p:sp>
        <p:nvSpPr>
          <p:cNvPr id="221" name="Google Shape;221;p37"/>
          <p:cNvSpPr txBox="1"/>
          <p:nvPr>
            <p:ph idx="1" type="body"/>
          </p:nvPr>
        </p:nvSpPr>
        <p:spPr>
          <a:xfrm>
            <a:off x="200025" y="3513650"/>
            <a:ext cx="2706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2000">
                <a:solidFill>
                  <a:schemeClr val="dk2"/>
                </a:solidFill>
              </a:rPr>
              <a:t>POVERTY RATE</a:t>
            </a:r>
            <a:br>
              <a:rPr lang="nl">
                <a:solidFill>
                  <a:schemeClr val="dk2"/>
                </a:solidFill>
              </a:rPr>
            </a:br>
            <a:r>
              <a:rPr lang="nl" sz="5000">
                <a:solidFill>
                  <a:schemeClr val="dk2"/>
                </a:solidFill>
              </a:rPr>
              <a:t>16%</a:t>
            </a:r>
            <a:endParaRPr sz="5000">
              <a:solidFill>
                <a:schemeClr val="dk2"/>
              </a:solidFill>
            </a:endParaRPr>
          </a:p>
        </p:txBody>
      </p:sp>
      <p:sp>
        <p:nvSpPr>
          <p:cNvPr id="222" name="Google Shape;222;p37"/>
          <p:cNvSpPr txBox="1"/>
          <p:nvPr/>
        </p:nvSpPr>
        <p:spPr>
          <a:xfrm>
            <a:off x="428625" y="298750"/>
            <a:ext cx="85206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nl" sz="3000">
                <a:solidFill>
                  <a:schemeClr val="dk2"/>
                </a:solidFill>
                <a:latin typeface="Roboto"/>
                <a:ea typeface="Roboto"/>
                <a:cs typeface="Roboto"/>
                <a:sym typeface="Roboto"/>
              </a:rPr>
              <a:t>Los Angeles</a:t>
            </a:r>
            <a:endParaRPr sz="3000">
              <a:solidFill>
                <a:schemeClr val="dk2"/>
              </a:solidFill>
              <a:latin typeface="Roboto"/>
              <a:ea typeface="Roboto"/>
              <a:cs typeface="Roboto"/>
              <a:sym typeface="Roboto"/>
            </a:endParaRPr>
          </a:p>
        </p:txBody>
      </p:sp>
      <p:sp>
        <p:nvSpPr>
          <p:cNvPr id="223" name="Google Shape;223;p37"/>
          <p:cNvSpPr txBox="1"/>
          <p:nvPr>
            <p:ph idx="1" type="body"/>
          </p:nvPr>
        </p:nvSpPr>
        <p:spPr>
          <a:xfrm>
            <a:off x="5828325" y="3467225"/>
            <a:ext cx="33414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2000">
                <a:solidFill>
                  <a:schemeClr val="dk2"/>
                </a:solidFill>
              </a:rPr>
              <a:t>Median Household Income</a:t>
            </a:r>
            <a:br>
              <a:rPr lang="nl">
                <a:solidFill>
                  <a:schemeClr val="dk2"/>
                </a:solidFill>
              </a:rPr>
            </a:br>
            <a:r>
              <a:rPr lang="nl" sz="5000">
                <a:solidFill>
                  <a:schemeClr val="dk2"/>
                </a:solidFill>
              </a:rPr>
              <a:t>$68.093</a:t>
            </a:r>
            <a:endParaRPr sz="5000">
              <a:solidFill>
                <a:schemeClr val="dk2"/>
              </a:solidFill>
            </a:endParaRPr>
          </a:p>
        </p:txBody>
      </p:sp>
      <p:sp>
        <p:nvSpPr>
          <p:cNvPr id="224" name="Google Shape;224;p37"/>
          <p:cNvSpPr txBox="1"/>
          <p:nvPr>
            <p:ph idx="1" type="body"/>
          </p:nvPr>
        </p:nvSpPr>
        <p:spPr>
          <a:xfrm>
            <a:off x="200025" y="1579050"/>
            <a:ext cx="2706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2000">
                <a:solidFill>
                  <a:schemeClr val="dk2"/>
                </a:solidFill>
              </a:rPr>
              <a:t>Population</a:t>
            </a:r>
            <a:br>
              <a:rPr lang="nl">
                <a:solidFill>
                  <a:schemeClr val="dk2"/>
                </a:solidFill>
              </a:rPr>
            </a:br>
            <a:r>
              <a:rPr lang="nl" sz="5000">
                <a:solidFill>
                  <a:schemeClr val="dk2"/>
                </a:solidFill>
              </a:rPr>
              <a:t>10.1M</a:t>
            </a:r>
            <a:endParaRPr sz="5000">
              <a:solidFill>
                <a:schemeClr val="dk2"/>
              </a:solidFill>
            </a:endParaRPr>
          </a:p>
        </p:txBody>
      </p:sp>
      <p:sp>
        <p:nvSpPr>
          <p:cNvPr id="225" name="Google Shape;225;p37"/>
          <p:cNvSpPr txBox="1"/>
          <p:nvPr>
            <p:ph idx="1" type="body"/>
          </p:nvPr>
        </p:nvSpPr>
        <p:spPr>
          <a:xfrm>
            <a:off x="3156900" y="1579050"/>
            <a:ext cx="2706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2000">
                <a:solidFill>
                  <a:schemeClr val="dk2"/>
                </a:solidFill>
              </a:rPr>
              <a:t>Median Age</a:t>
            </a:r>
            <a:br>
              <a:rPr lang="nl">
                <a:solidFill>
                  <a:schemeClr val="dk2"/>
                </a:solidFill>
              </a:rPr>
            </a:br>
            <a:r>
              <a:rPr lang="nl" sz="5000">
                <a:solidFill>
                  <a:schemeClr val="dk2"/>
                </a:solidFill>
              </a:rPr>
              <a:t>36.7</a:t>
            </a:r>
            <a:endParaRPr sz="5000">
              <a:solidFill>
                <a:schemeClr val="dk2"/>
              </a:solidFill>
            </a:endParaRPr>
          </a:p>
        </p:txBody>
      </p:sp>
      <p:sp>
        <p:nvSpPr>
          <p:cNvPr id="226" name="Google Shape;226;p37"/>
          <p:cNvSpPr txBox="1"/>
          <p:nvPr>
            <p:ph idx="1" type="body"/>
          </p:nvPr>
        </p:nvSpPr>
        <p:spPr>
          <a:xfrm>
            <a:off x="2906625" y="3467225"/>
            <a:ext cx="29217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2000">
                <a:solidFill>
                  <a:schemeClr val="dk2"/>
                </a:solidFill>
              </a:rPr>
              <a:t>Median property value</a:t>
            </a:r>
            <a:br>
              <a:rPr lang="nl">
                <a:solidFill>
                  <a:schemeClr val="dk2"/>
                </a:solidFill>
              </a:rPr>
            </a:br>
            <a:r>
              <a:rPr lang="nl" sz="5000">
                <a:solidFill>
                  <a:schemeClr val="dk2"/>
                </a:solidFill>
              </a:rPr>
              <a:t>$625.200</a:t>
            </a:r>
            <a:endParaRPr sz="5000">
              <a:solidFill>
                <a:schemeClr val="dk2"/>
              </a:solidFill>
            </a:endParaRPr>
          </a:p>
        </p:txBody>
      </p:sp>
      <p:sp>
        <p:nvSpPr>
          <p:cNvPr id="227" name="Google Shape;227;p37"/>
          <p:cNvSpPr txBox="1"/>
          <p:nvPr>
            <p:ph idx="1" type="body"/>
          </p:nvPr>
        </p:nvSpPr>
        <p:spPr>
          <a:xfrm>
            <a:off x="6113775" y="1637950"/>
            <a:ext cx="2706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1600">
                <a:solidFill>
                  <a:schemeClr val="dk2"/>
                </a:solidFill>
              </a:rPr>
              <a:t>The Number of Employees</a:t>
            </a:r>
            <a:br>
              <a:rPr lang="nl">
                <a:solidFill>
                  <a:schemeClr val="dk2"/>
                </a:solidFill>
              </a:rPr>
            </a:br>
            <a:r>
              <a:rPr lang="nl" sz="5000">
                <a:solidFill>
                  <a:schemeClr val="dk2"/>
                </a:solidFill>
              </a:rPr>
              <a:t>5M</a:t>
            </a:r>
            <a:endParaRPr sz="5000">
              <a:solidFill>
                <a:schemeClr val="dk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1" name="Shape 231"/>
        <p:cNvGrpSpPr/>
        <p:nvPr/>
      </p:nvGrpSpPr>
      <p:grpSpPr>
        <a:xfrm>
          <a:off x="0" y="0"/>
          <a:ext cx="0" cy="0"/>
          <a:chOff x="0" y="0"/>
          <a:chExt cx="0" cy="0"/>
        </a:xfrm>
      </p:grpSpPr>
      <p:sp>
        <p:nvSpPr>
          <p:cNvPr id="232" name="Google Shape;232;p38"/>
          <p:cNvSpPr txBox="1"/>
          <p:nvPr>
            <p:ph idx="1" type="body"/>
          </p:nvPr>
        </p:nvSpPr>
        <p:spPr>
          <a:xfrm>
            <a:off x="200025" y="3513650"/>
            <a:ext cx="2706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2000">
                <a:solidFill>
                  <a:schemeClr val="dk2"/>
                </a:solidFill>
              </a:rPr>
              <a:t>POVERTY RATE</a:t>
            </a:r>
            <a:br>
              <a:rPr lang="nl">
                <a:solidFill>
                  <a:schemeClr val="dk2"/>
                </a:solidFill>
              </a:rPr>
            </a:br>
            <a:r>
              <a:rPr lang="nl" sz="5000">
                <a:solidFill>
                  <a:schemeClr val="dk2"/>
                </a:solidFill>
              </a:rPr>
              <a:t>18.9%</a:t>
            </a:r>
            <a:endParaRPr sz="5000">
              <a:solidFill>
                <a:schemeClr val="dk2"/>
              </a:solidFill>
            </a:endParaRPr>
          </a:p>
        </p:txBody>
      </p:sp>
      <p:sp>
        <p:nvSpPr>
          <p:cNvPr id="233" name="Google Shape;233;p38"/>
          <p:cNvSpPr txBox="1"/>
          <p:nvPr/>
        </p:nvSpPr>
        <p:spPr>
          <a:xfrm>
            <a:off x="428625" y="298750"/>
            <a:ext cx="85206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nl" sz="3000">
                <a:solidFill>
                  <a:schemeClr val="dk2"/>
                </a:solidFill>
                <a:latin typeface="Roboto"/>
                <a:ea typeface="Roboto"/>
                <a:cs typeface="Roboto"/>
                <a:sym typeface="Roboto"/>
              </a:rPr>
              <a:t>New York City</a:t>
            </a:r>
            <a:endParaRPr sz="3000">
              <a:solidFill>
                <a:schemeClr val="dk2"/>
              </a:solidFill>
              <a:latin typeface="Roboto"/>
              <a:ea typeface="Roboto"/>
              <a:cs typeface="Roboto"/>
              <a:sym typeface="Roboto"/>
            </a:endParaRPr>
          </a:p>
        </p:txBody>
      </p:sp>
      <p:sp>
        <p:nvSpPr>
          <p:cNvPr id="234" name="Google Shape;234;p38"/>
          <p:cNvSpPr txBox="1"/>
          <p:nvPr>
            <p:ph idx="1" type="body"/>
          </p:nvPr>
        </p:nvSpPr>
        <p:spPr>
          <a:xfrm>
            <a:off x="5828325" y="3467225"/>
            <a:ext cx="33414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2000">
                <a:solidFill>
                  <a:schemeClr val="dk2"/>
                </a:solidFill>
              </a:rPr>
              <a:t>Median Household Income</a:t>
            </a:r>
            <a:br>
              <a:rPr lang="nl">
                <a:solidFill>
                  <a:schemeClr val="dk2"/>
                </a:solidFill>
              </a:rPr>
            </a:br>
            <a:r>
              <a:rPr lang="nl" sz="5000">
                <a:solidFill>
                  <a:schemeClr val="dk2"/>
                </a:solidFill>
              </a:rPr>
              <a:t>$63.799</a:t>
            </a:r>
            <a:endParaRPr sz="5000">
              <a:solidFill>
                <a:schemeClr val="dk2"/>
              </a:solidFill>
            </a:endParaRPr>
          </a:p>
        </p:txBody>
      </p:sp>
      <p:sp>
        <p:nvSpPr>
          <p:cNvPr id="235" name="Google Shape;235;p38"/>
          <p:cNvSpPr txBox="1"/>
          <p:nvPr>
            <p:ph idx="1" type="body"/>
          </p:nvPr>
        </p:nvSpPr>
        <p:spPr>
          <a:xfrm>
            <a:off x="200025" y="1579050"/>
            <a:ext cx="2706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2000">
                <a:solidFill>
                  <a:schemeClr val="dk2"/>
                </a:solidFill>
              </a:rPr>
              <a:t>Population</a:t>
            </a:r>
            <a:br>
              <a:rPr lang="nl">
                <a:solidFill>
                  <a:schemeClr val="dk2"/>
                </a:solidFill>
              </a:rPr>
            </a:br>
            <a:r>
              <a:rPr lang="nl" sz="5000">
                <a:solidFill>
                  <a:schemeClr val="dk2"/>
                </a:solidFill>
              </a:rPr>
              <a:t>8.4M</a:t>
            </a:r>
            <a:endParaRPr sz="5000">
              <a:solidFill>
                <a:schemeClr val="dk2"/>
              </a:solidFill>
            </a:endParaRPr>
          </a:p>
        </p:txBody>
      </p:sp>
      <p:sp>
        <p:nvSpPr>
          <p:cNvPr id="236" name="Google Shape;236;p38"/>
          <p:cNvSpPr txBox="1"/>
          <p:nvPr>
            <p:ph idx="1" type="body"/>
          </p:nvPr>
        </p:nvSpPr>
        <p:spPr>
          <a:xfrm>
            <a:off x="3156900" y="1579050"/>
            <a:ext cx="2706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2000">
                <a:solidFill>
                  <a:schemeClr val="dk2"/>
                </a:solidFill>
              </a:rPr>
              <a:t>Median Age</a:t>
            </a:r>
            <a:br>
              <a:rPr lang="nl">
                <a:solidFill>
                  <a:schemeClr val="dk2"/>
                </a:solidFill>
              </a:rPr>
            </a:br>
            <a:r>
              <a:rPr lang="nl" sz="5000">
                <a:solidFill>
                  <a:schemeClr val="dk2"/>
                </a:solidFill>
              </a:rPr>
              <a:t>36.9</a:t>
            </a:r>
            <a:endParaRPr sz="5000">
              <a:solidFill>
                <a:schemeClr val="dk2"/>
              </a:solidFill>
            </a:endParaRPr>
          </a:p>
        </p:txBody>
      </p:sp>
      <p:sp>
        <p:nvSpPr>
          <p:cNvPr id="237" name="Google Shape;237;p38"/>
          <p:cNvSpPr txBox="1"/>
          <p:nvPr>
            <p:ph idx="1" type="body"/>
          </p:nvPr>
        </p:nvSpPr>
        <p:spPr>
          <a:xfrm>
            <a:off x="2906625" y="3467225"/>
            <a:ext cx="29217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2000">
                <a:solidFill>
                  <a:schemeClr val="dk2"/>
                </a:solidFill>
              </a:rPr>
              <a:t>Median property value</a:t>
            </a:r>
            <a:br>
              <a:rPr lang="nl">
                <a:solidFill>
                  <a:schemeClr val="dk2"/>
                </a:solidFill>
              </a:rPr>
            </a:br>
            <a:r>
              <a:rPr lang="nl" sz="5000">
                <a:solidFill>
                  <a:schemeClr val="dk2"/>
                </a:solidFill>
              </a:rPr>
              <a:t>$645.100</a:t>
            </a:r>
            <a:endParaRPr sz="5000">
              <a:solidFill>
                <a:schemeClr val="dk2"/>
              </a:solidFill>
            </a:endParaRPr>
          </a:p>
        </p:txBody>
      </p:sp>
      <p:sp>
        <p:nvSpPr>
          <p:cNvPr id="238" name="Google Shape;238;p38"/>
          <p:cNvSpPr txBox="1"/>
          <p:nvPr>
            <p:ph idx="1" type="body"/>
          </p:nvPr>
        </p:nvSpPr>
        <p:spPr>
          <a:xfrm>
            <a:off x="6113775" y="1637950"/>
            <a:ext cx="27066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nl" sz="1600">
                <a:solidFill>
                  <a:schemeClr val="dk2"/>
                </a:solidFill>
              </a:rPr>
              <a:t>The Number of Employees</a:t>
            </a:r>
            <a:br>
              <a:rPr lang="nl">
                <a:solidFill>
                  <a:schemeClr val="dk2"/>
                </a:solidFill>
              </a:rPr>
            </a:br>
            <a:r>
              <a:rPr lang="nl" sz="5000">
                <a:solidFill>
                  <a:schemeClr val="dk2"/>
                </a:solidFill>
              </a:rPr>
              <a:t>4.09</a:t>
            </a:r>
            <a:r>
              <a:rPr lang="nl" sz="5000">
                <a:solidFill>
                  <a:schemeClr val="dk2"/>
                </a:solidFill>
              </a:rPr>
              <a:t>M</a:t>
            </a:r>
            <a:endParaRPr sz="5000">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9"/>
          <p:cNvSpPr txBox="1"/>
          <p:nvPr>
            <p:ph type="title"/>
          </p:nvPr>
        </p:nvSpPr>
        <p:spPr>
          <a:xfrm>
            <a:off x="40800" y="188325"/>
            <a:ext cx="4572000" cy="100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nl" sz="3200"/>
              <a:t>Investment will be </a:t>
            </a:r>
            <a:endParaRPr sz="3200"/>
          </a:p>
          <a:p>
            <a:pPr indent="0" lvl="0" marL="0" rtl="0" algn="ctr">
              <a:spcBef>
                <a:spcPts val="0"/>
              </a:spcBef>
              <a:spcAft>
                <a:spcPts val="0"/>
              </a:spcAft>
              <a:buNone/>
            </a:pPr>
            <a:r>
              <a:rPr lang="nl" sz="3200"/>
              <a:t>made in Los Angeles</a:t>
            </a:r>
            <a:endParaRPr sz="3200"/>
          </a:p>
        </p:txBody>
      </p:sp>
      <p:sp>
        <p:nvSpPr>
          <p:cNvPr id="244" name="Google Shape;244;p39"/>
          <p:cNvSpPr txBox="1"/>
          <p:nvPr>
            <p:ph idx="1" type="subTitle"/>
          </p:nvPr>
        </p:nvSpPr>
        <p:spPr>
          <a:xfrm>
            <a:off x="341700" y="1323625"/>
            <a:ext cx="4045200" cy="3834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nl" sz="1100">
                <a:solidFill>
                  <a:srgbClr val="000000"/>
                </a:solidFill>
                <a:latin typeface="Arial"/>
                <a:ea typeface="Arial"/>
                <a:cs typeface="Arial"/>
                <a:sym typeface="Arial"/>
              </a:rPr>
              <a:t>The visitors of NYC are higher and will increase the potential opportunity to rent out the property. But it is not equal to receiving a higher profit and the costs. The property value of NYC is higher. In LA is a bit lower, then the purchase costs will be lower. The poverty rate in NYC is higher than LA and t</a:t>
            </a:r>
            <a:r>
              <a:rPr lang="nl" sz="1100">
                <a:solidFill>
                  <a:srgbClr val="000000"/>
                </a:solidFill>
                <a:latin typeface="Arial"/>
                <a:ea typeface="Arial"/>
                <a:cs typeface="Arial"/>
                <a:sym typeface="Arial"/>
              </a:rPr>
              <a:t>he median household income in LA is higher than NYC, which is positive. </a:t>
            </a:r>
            <a:r>
              <a:rPr lang="nl" sz="1100">
                <a:solidFill>
                  <a:srgbClr val="000000"/>
                </a:solidFill>
                <a:latin typeface="Arial"/>
                <a:ea typeface="Arial"/>
                <a:cs typeface="Arial"/>
                <a:sym typeface="Arial"/>
              </a:rPr>
              <a:t>Taking the numbers in consideration the property investment will be made in Los Angeles. If you check all the results above, the numbers of LA are positive compared with NYC.</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245" name="Google Shape;245;p39"/>
          <p:cNvPicPr preferRelativeResize="0"/>
          <p:nvPr/>
        </p:nvPicPr>
        <p:blipFill>
          <a:blip r:embed="rId3">
            <a:alphaModFix/>
          </a:blip>
          <a:stretch>
            <a:fillRect/>
          </a:stretch>
        </p:blipFill>
        <p:spPr>
          <a:xfrm>
            <a:off x="4572000" y="869425"/>
            <a:ext cx="4572000" cy="340242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0"/>
          <p:cNvSpPr txBox="1"/>
          <p:nvPr>
            <p:ph idx="4294967295" type="title"/>
          </p:nvPr>
        </p:nvSpPr>
        <p:spPr>
          <a:xfrm>
            <a:off x="773700" y="1250075"/>
            <a:ext cx="7596600" cy="117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nl">
                <a:solidFill>
                  <a:schemeClr val="lt2"/>
                </a:solidFill>
              </a:rPr>
              <a:t>"SEIZE THE MOMENT, BECAUSE SOME OPPORTUNITIES DON’T COME TWICE"</a:t>
            </a:r>
            <a:endParaRPr>
              <a:solidFill>
                <a:schemeClr val="lt2"/>
              </a:solidFill>
            </a:endParaRPr>
          </a:p>
        </p:txBody>
      </p:sp>
      <p:cxnSp>
        <p:nvCxnSpPr>
          <p:cNvPr id="251" name="Google Shape;251;p40"/>
          <p:cNvCxnSpPr/>
          <p:nvPr/>
        </p:nvCxnSpPr>
        <p:spPr>
          <a:xfrm>
            <a:off x="4295550" y="2693400"/>
            <a:ext cx="552900" cy="0"/>
          </a:xfrm>
          <a:prstGeom prst="straightConnector1">
            <a:avLst/>
          </a:prstGeom>
          <a:noFill/>
          <a:ln cap="flat" cmpd="sng" w="28575">
            <a:solidFill>
              <a:schemeClr val="dk1"/>
            </a:solidFill>
            <a:prstDash val="solid"/>
            <a:round/>
            <a:headEnd len="sm" w="sm" type="none"/>
            <a:tailEnd len="sm" w="sm"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1"/>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sz="3000"/>
              <a:t>Thank You!</a:t>
            </a:r>
            <a:endParaRPr sz="3000"/>
          </a:p>
        </p:txBody>
      </p:sp>
      <p:sp>
        <p:nvSpPr>
          <p:cNvPr id="257" name="Google Shape;257;p41"/>
          <p:cNvSpPr txBox="1"/>
          <p:nvPr>
            <p:ph idx="1" type="body"/>
          </p:nvPr>
        </p:nvSpPr>
        <p:spPr>
          <a:xfrm>
            <a:off x="226075" y="4166900"/>
            <a:ext cx="2808000" cy="86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1400"/>
              <a:t>Ronald Chen</a:t>
            </a:r>
            <a:endParaRPr sz="1400"/>
          </a:p>
          <a:p>
            <a:pPr indent="0" lvl="0" marL="0" rtl="0" algn="l">
              <a:spcBef>
                <a:spcPts val="0"/>
              </a:spcBef>
              <a:spcAft>
                <a:spcPts val="0"/>
              </a:spcAft>
              <a:buNone/>
            </a:pPr>
            <a:r>
              <a:rPr lang="nl" sz="1400"/>
              <a:t>IBM Data Science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nl" sz="1400"/>
              <a:t> </a:t>
            </a:r>
            <a:endParaRPr sz="1400"/>
          </a:p>
        </p:txBody>
      </p:sp>
      <p:pic>
        <p:nvPicPr>
          <p:cNvPr descr="Vanuit een laag perspectief genomen zwart-witfoto van de Golden Gate Bridge" id="258" name="Google Shape;258;p41"/>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Introduction</a:t>
            </a:r>
            <a:endParaRPr/>
          </a:p>
        </p:txBody>
      </p:sp>
      <p:sp>
        <p:nvSpPr>
          <p:cNvPr id="80" name="Google Shape;80;p15"/>
          <p:cNvSpPr txBox="1"/>
          <p:nvPr>
            <p:ph idx="1" type="body"/>
          </p:nvPr>
        </p:nvSpPr>
        <p:spPr>
          <a:xfrm>
            <a:off x="0" y="1664800"/>
            <a:ext cx="9144000" cy="3478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000000"/>
              </a:buClr>
              <a:buSzPts val="1300"/>
              <a:buFont typeface="Arial"/>
              <a:buChar char="❖"/>
            </a:pPr>
            <a:r>
              <a:rPr lang="nl" sz="1300">
                <a:solidFill>
                  <a:srgbClr val="000000"/>
                </a:solidFill>
                <a:latin typeface="Arial"/>
                <a:ea typeface="Arial"/>
                <a:cs typeface="Arial"/>
                <a:sym typeface="Arial"/>
              </a:rPr>
              <a:t>Financial investment opportunity and want to invest in a property where you can rent it out to tenants and act as a passive income.</a:t>
            </a:r>
            <a:endParaRPr sz="1300">
              <a:solidFill>
                <a:srgbClr val="000000"/>
              </a:solidFill>
              <a:latin typeface="Arial"/>
              <a:ea typeface="Arial"/>
              <a:cs typeface="Arial"/>
              <a:sym typeface="Arial"/>
            </a:endParaRPr>
          </a:p>
          <a:p>
            <a:pPr indent="-311150" lvl="0" marL="457200" rtl="0" algn="l">
              <a:spcBef>
                <a:spcPts val="0"/>
              </a:spcBef>
              <a:spcAft>
                <a:spcPts val="0"/>
              </a:spcAft>
              <a:buClr>
                <a:srgbClr val="000000"/>
              </a:buClr>
              <a:buSzPts val="1300"/>
              <a:buFont typeface="Arial"/>
              <a:buChar char="❖"/>
            </a:pPr>
            <a:r>
              <a:rPr lang="nl" sz="1300">
                <a:solidFill>
                  <a:srgbClr val="000000"/>
                </a:solidFill>
                <a:latin typeface="Arial"/>
                <a:ea typeface="Arial"/>
                <a:cs typeface="Arial"/>
                <a:sym typeface="Arial"/>
              </a:rPr>
              <a:t>Location:</a:t>
            </a:r>
            <a:r>
              <a:rPr i="1" lang="nl" sz="1300">
                <a:solidFill>
                  <a:srgbClr val="000000"/>
                </a:solidFill>
                <a:latin typeface="Arial"/>
                <a:ea typeface="Arial"/>
                <a:cs typeface="Arial"/>
                <a:sym typeface="Arial"/>
              </a:rPr>
              <a:t> New York City or Los Angeles</a:t>
            </a:r>
            <a:endParaRPr i="1" sz="1300">
              <a:solidFill>
                <a:srgbClr val="000000"/>
              </a:solidFill>
              <a:latin typeface="Arial"/>
              <a:ea typeface="Arial"/>
              <a:cs typeface="Arial"/>
              <a:sym typeface="Arial"/>
            </a:endParaRPr>
          </a:p>
          <a:p>
            <a:pPr indent="-311150" lvl="0" marL="457200" rtl="0" algn="l">
              <a:spcBef>
                <a:spcPts val="0"/>
              </a:spcBef>
              <a:spcAft>
                <a:spcPts val="0"/>
              </a:spcAft>
              <a:buClr>
                <a:srgbClr val="000000"/>
              </a:buClr>
              <a:buSzPts val="1300"/>
              <a:buFont typeface="Arial"/>
              <a:buChar char="❖"/>
            </a:pPr>
            <a:r>
              <a:rPr b="1" lang="nl" sz="1300">
                <a:solidFill>
                  <a:srgbClr val="000000"/>
                </a:solidFill>
                <a:latin typeface="Arial"/>
                <a:ea typeface="Arial"/>
                <a:cs typeface="Arial"/>
                <a:sym typeface="Arial"/>
              </a:rPr>
              <a:t>Residential property income</a:t>
            </a:r>
            <a:endParaRPr b="1" sz="1300">
              <a:solidFill>
                <a:srgbClr val="000000"/>
              </a:solidFill>
              <a:latin typeface="Arial"/>
              <a:ea typeface="Arial"/>
              <a:cs typeface="Arial"/>
              <a:sym typeface="Arial"/>
            </a:endParaRPr>
          </a:p>
          <a:p>
            <a:pPr indent="0" lvl="0" marL="457200" rtl="0" algn="l">
              <a:spcBef>
                <a:spcPts val="0"/>
              </a:spcBef>
              <a:spcAft>
                <a:spcPts val="0"/>
              </a:spcAft>
              <a:buNone/>
            </a:pPr>
            <a:r>
              <a:rPr lang="nl" sz="1300">
                <a:solidFill>
                  <a:srgbClr val="000000"/>
                </a:solidFill>
                <a:latin typeface="Arial"/>
                <a:ea typeface="Arial"/>
                <a:cs typeface="Arial"/>
                <a:sym typeface="Arial"/>
              </a:rPr>
              <a:t>The vast majority of residential property income comes in the form of basic rent. Your tenants pay a fixed amount per month, which will go up with inflation and demand and you take out your costs from it, claiming the remaining portion as rental income. A desirable location is critically important to ensure that you can secure tenants easily.</a:t>
            </a:r>
            <a:endParaRPr sz="1300">
              <a:solidFill>
                <a:srgbClr val="000000"/>
              </a:solidFill>
              <a:latin typeface="Arial"/>
              <a:ea typeface="Arial"/>
              <a:cs typeface="Arial"/>
              <a:sym typeface="Arial"/>
            </a:endParaRPr>
          </a:p>
          <a:p>
            <a:pPr indent="0" lvl="0" marL="457200" rtl="0" algn="l">
              <a:spcBef>
                <a:spcPts val="0"/>
              </a:spcBef>
              <a:spcAft>
                <a:spcPts val="0"/>
              </a:spcAft>
              <a:buNone/>
            </a:pPr>
            <a:r>
              <a:t/>
            </a:r>
            <a:endParaRPr sz="1300">
              <a:solidFill>
                <a:srgbClr val="000000"/>
              </a:solidFill>
              <a:latin typeface="Arial"/>
              <a:ea typeface="Arial"/>
              <a:cs typeface="Arial"/>
              <a:sym typeface="Arial"/>
            </a:endParaRPr>
          </a:p>
          <a:p>
            <a:pPr indent="-311150" lvl="0" marL="457200" rtl="0" algn="l">
              <a:spcBef>
                <a:spcPts val="0"/>
              </a:spcBef>
              <a:spcAft>
                <a:spcPts val="0"/>
              </a:spcAft>
              <a:buClr>
                <a:srgbClr val="000000"/>
              </a:buClr>
              <a:buSzPts val="1300"/>
              <a:buFont typeface="Arial"/>
              <a:buChar char="❖"/>
            </a:pPr>
            <a:r>
              <a:rPr b="1" lang="nl" sz="1300">
                <a:solidFill>
                  <a:srgbClr val="000000"/>
                </a:solidFill>
                <a:latin typeface="Arial"/>
                <a:ea typeface="Arial"/>
                <a:cs typeface="Arial"/>
                <a:sym typeface="Arial"/>
              </a:rPr>
              <a:t>Commercial property income</a:t>
            </a:r>
            <a:endParaRPr b="1" sz="1300">
              <a:solidFill>
                <a:srgbClr val="000000"/>
              </a:solidFill>
              <a:latin typeface="Arial"/>
              <a:ea typeface="Arial"/>
              <a:cs typeface="Arial"/>
              <a:sym typeface="Arial"/>
            </a:endParaRPr>
          </a:p>
          <a:p>
            <a:pPr indent="0" lvl="0" marL="457200" rtl="0" algn="l">
              <a:spcBef>
                <a:spcPts val="0"/>
              </a:spcBef>
              <a:spcAft>
                <a:spcPts val="0"/>
              </a:spcAft>
              <a:buNone/>
            </a:pPr>
            <a:r>
              <a:rPr lang="nl" sz="1300">
                <a:solidFill>
                  <a:srgbClr val="000000"/>
                </a:solidFill>
                <a:latin typeface="Arial"/>
                <a:ea typeface="Arial"/>
                <a:cs typeface="Arial"/>
                <a:sym typeface="Arial"/>
              </a:rPr>
              <a:t>Commercial properties can produce income from the aforementioned sources, with basic rent again being the most common, but can also add one more in the form of option income. Many commercial tenants will pay fees for contractual options like the right of first refusal on the office next door. Tenants pay a premium to hold these options whether they exercise them or not. Options income sometimes exists for raw land and even residential property, but they are not common.</a:t>
            </a:r>
            <a:endParaRPr sz="1300">
              <a:solidFill>
                <a:srgbClr val="000000"/>
              </a:solidFill>
              <a:latin typeface="Arial"/>
              <a:ea typeface="Arial"/>
              <a:cs typeface="Arial"/>
              <a:sym typeface="Arial"/>
            </a:endParaRPr>
          </a:p>
          <a:p>
            <a:pPr indent="0" lvl="0" marL="45720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a:p>
          <a:p>
            <a:pPr indent="-342900" lvl="0" marL="457200" rtl="0" algn="l">
              <a:spcBef>
                <a:spcPts val="1600"/>
              </a:spcBef>
              <a:spcAft>
                <a:spcPts val="0"/>
              </a:spcAft>
              <a:buSzPts val="1800"/>
              <a:buChar char="❖"/>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Business Problem -  investment opportunity</a:t>
            </a:r>
            <a:endParaRPr/>
          </a:p>
        </p:txBody>
      </p:sp>
      <p:sp>
        <p:nvSpPr>
          <p:cNvPr id="86" name="Google Shape;86;p16"/>
          <p:cNvSpPr txBox="1"/>
          <p:nvPr>
            <p:ph idx="1" type="body"/>
          </p:nvPr>
        </p:nvSpPr>
        <p:spPr>
          <a:xfrm>
            <a:off x="64950" y="1919075"/>
            <a:ext cx="8949300" cy="308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1500">
                <a:solidFill>
                  <a:srgbClr val="000000"/>
                </a:solidFill>
                <a:latin typeface="Arial"/>
                <a:ea typeface="Arial"/>
                <a:cs typeface="Arial"/>
                <a:sym typeface="Arial"/>
              </a:rPr>
              <a:t>Investment opportunity for buying a house in the USA at the capital cities of the East or West coast. The cities are New York City or Los Angeles. Renting out places to tenants is a popular term and hype. They use platforms like Airbnb to get tenants.</a:t>
            </a:r>
            <a:endParaRPr sz="1500">
              <a:solidFill>
                <a:srgbClr val="000000"/>
              </a:solidFill>
              <a:latin typeface="Arial"/>
              <a:ea typeface="Arial"/>
              <a:cs typeface="Arial"/>
              <a:sym typeface="Arial"/>
            </a:endParaRPr>
          </a:p>
          <a:p>
            <a:pPr indent="0" lvl="0" marL="0" rtl="0" algn="l">
              <a:spcBef>
                <a:spcPts val="0"/>
              </a:spcBef>
              <a:spcAft>
                <a:spcPts val="0"/>
              </a:spcAft>
              <a:buNone/>
            </a:pPr>
            <a:r>
              <a:rPr lang="nl" sz="1500">
                <a:solidFill>
                  <a:srgbClr val="000000"/>
                </a:solidFill>
                <a:latin typeface="Arial"/>
                <a:ea typeface="Arial"/>
                <a:cs typeface="Arial"/>
                <a:sym typeface="Arial"/>
              </a:rPr>
              <a:t>Location is one of the main conditions where you can determine the renting price where possible leads and able to generate a high income. There are several ways you can earn income from residential properties. Below here you can find some examples.</a:t>
            </a:r>
            <a:endParaRPr sz="15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Business Problem </a:t>
            </a:r>
            <a:endParaRPr/>
          </a:p>
        </p:txBody>
      </p:sp>
      <p:sp>
        <p:nvSpPr>
          <p:cNvPr id="92" name="Google Shape;92;p17"/>
          <p:cNvSpPr txBox="1"/>
          <p:nvPr>
            <p:ph idx="1" type="body"/>
          </p:nvPr>
        </p:nvSpPr>
        <p:spPr>
          <a:xfrm>
            <a:off x="471900" y="1919075"/>
            <a:ext cx="3999900" cy="3094500"/>
          </a:xfrm>
          <a:prstGeom prst="rect">
            <a:avLst/>
          </a:prstGeom>
        </p:spPr>
        <p:txBody>
          <a:bodyPr anchorCtr="0" anchor="t" bIns="91425" lIns="91425" spcFirstLastPara="1" rIns="91425" wrap="square" tIns="91425">
            <a:noAutofit/>
          </a:bodyPr>
          <a:lstStyle/>
          <a:p>
            <a:pPr indent="0" lvl="0" marL="0" rtl="0" algn="l">
              <a:spcBef>
                <a:spcPts val="1600"/>
              </a:spcBef>
              <a:spcAft>
                <a:spcPts val="0"/>
              </a:spcAft>
              <a:buNone/>
            </a:pPr>
            <a:r>
              <a:rPr lang="nl" sz="1500">
                <a:solidFill>
                  <a:srgbClr val="4A86E8"/>
                </a:solidFill>
                <a:latin typeface="Arial"/>
                <a:ea typeface="Arial"/>
                <a:cs typeface="Arial"/>
                <a:sym typeface="Arial"/>
              </a:rPr>
              <a:t>Buy and hold</a:t>
            </a:r>
            <a:endParaRPr sz="1500">
              <a:solidFill>
                <a:srgbClr val="4A86E8"/>
              </a:solidFill>
              <a:latin typeface="Arial"/>
              <a:ea typeface="Arial"/>
              <a:cs typeface="Arial"/>
              <a:sym typeface="Arial"/>
            </a:endParaRPr>
          </a:p>
          <a:p>
            <a:pPr indent="0" lvl="0" marL="0" rtl="0" algn="l">
              <a:spcBef>
                <a:spcPts val="400"/>
              </a:spcBef>
              <a:spcAft>
                <a:spcPts val="0"/>
              </a:spcAft>
              <a:buNone/>
            </a:pPr>
            <a:r>
              <a:rPr lang="nl" sz="1200">
                <a:solidFill>
                  <a:srgbClr val="000000"/>
                </a:solidFill>
                <a:latin typeface="Arial"/>
                <a:ea typeface="Arial"/>
                <a:cs typeface="Arial"/>
                <a:sym typeface="Arial"/>
              </a:rPr>
              <a:t>This is one of the more traditional ways of earning income from real estate. There are a number of ways to accomplish this: You can buy a single-family home and rent it out; buy a multi-family home and live in one of the units while renting the others; ideally to cover the mortgage and your own housing expenses; or purchase a multi-family home and rent all of the units; either managing the property yourself or hiring a management company to handle renting units, collecting rent, addressing needed repairs, and so on.</a:t>
            </a:r>
            <a:endParaRPr b="1" sz="1200">
              <a:solidFill>
                <a:srgbClr val="000000"/>
              </a:solidFill>
              <a:latin typeface="Arial"/>
              <a:ea typeface="Arial"/>
              <a:cs typeface="Arial"/>
              <a:sym typeface="Arial"/>
            </a:endParaRPr>
          </a:p>
          <a:p>
            <a:pPr indent="0" lvl="0" marL="0" rtl="0" algn="l">
              <a:spcBef>
                <a:spcPts val="0"/>
              </a:spcBef>
              <a:spcAft>
                <a:spcPts val="1600"/>
              </a:spcAft>
              <a:buNone/>
            </a:pPr>
            <a:r>
              <a:t/>
            </a:r>
            <a:endParaRPr sz="1500"/>
          </a:p>
        </p:txBody>
      </p:sp>
      <p:sp>
        <p:nvSpPr>
          <p:cNvPr id="93" name="Google Shape;93;p17"/>
          <p:cNvSpPr txBox="1"/>
          <p:nvPr>
            <p:ph idx="2" type="body"/>
          </p:nvPr>
        </p:nvSpPr>
        <p:spPr>
          <a:xfrm>
            <a:off x="4694250" y="1919075"/>
            <a:ext cx="3999900" cy="3094500"/>
          </a:xfrm>
          <a:prstGeom prst="rect">
            <a:avLst/>
          </a:prstGeom>
        </p:spPr>
        <p:txBody>
          <a:bodyPr anchorCtr="0" anchor="t" bIns="91425" lIns="91425" spcFirstLastPara="1" rIns="91425" wrap="square" tIns="91425">
            <a:noAutofit/>
          </a:bodyPr>
          <a:lstStyle/>
          <a:p>
            <a:pPr indent="0" lvl="0" marL="0" rtl="0" algn="l">
              <a:spcBef>
                <a:spcPts val="1600"/>
              </a:spcBef>
              <a:spcAft>
                <a:spcPts val="0"/>
              </a:spcAft>
              <a:buNone/>
            </a:pPr>
            <a:r>
              <a:rPr lang="nl" sz="1500">
                <a:solidFill>
                  <a:srgbClr val="4A86E8"/>
                </a:solidFill>
                <a:latin typeface="Arial"/>
                <a:ea typeface="Arial"/>
                <a:cs typeface="Arial"/>
                <a:sym typeface="Arial"/>
              </a:rPr>
              <a:t>Flipping</a:t>
            </a:r>
            <a:endParaRPr sz="1500">
              <a:solidFill>
                <a:srgbClr val="4A86E8"/>
              </a:solidFill>
              <a:latin typeface="Arial"/>
              <a:ea typeface="Arial"/>
              <a:cs typeface="Arial"/>
              <a:sym typeface="Arial"/>
            </a:endParaRPr>
          </a:p>
          <a:p>
            <a:pPr indent="0" lvl="0" marL="0" rtl="0" algn="l">
              <a:spcBef>
                <a:spcPts val="400"/>
              </a:spcBef>
              <a:spcAft>
                <a:spcPts val="0"/>
              </a:spcAft>
              <a:buNone/>
            </a:pPr>
            <a:r>
              <a:rPr lang="nl" sz="1200">
                <a:solidFill>
                  <a:srgbClr val="000000"/>
                </a:solidFill>
                <a:latin typeface="Arial"/>
                <a:ea typeface="Arial"/>
                <a:cs typeface="Arial"/>
                <a:sym typeface="Arial"/>
              </a:rPr>
              <a:t>Property flippers specialize in adding high-return fixes to houses in a short time and then selling them. Flipping can be lucrative if you know how to find properties to fix up, you have the necessary skills to do the renovations yourself or oversee a crew to carry them out, and you have a sense of a property's underlying costs and potential value.</a:t>
            </a:r>
            <a:endParaRPr sz="12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Business Problem</a:t>
            </a:r>
            <a:endParaRPr/>
          </a:p>
        </p:txBody>
      </p:sp>
      <p:sp>
        <p:nvSpPr>
          <p:cNvPr id="99" name="Google Shape;99;p18"/>
          <p:cNvSpPr txBox="1"/>
          <p:nvPr>
            <p:ph idx="1" type="body"/>
          </p:nvPr>
        </p:nvSpPr>
        <p:spPr>
          <a:xfrm>
            <a:off x="471900" y="1919075"/>
            <a:ext cx="8386200" cy="3094500"/>
          </a:xfrm>
          <a:prstGeom prst="rect">
            <a:avLst/>
          </a:prstGeom>
        </p:spPr>
        <p:txBody>
          <a:bodyPr anchorCtr="0" anchor="t" bIns="91425" lIns="91425" spcFirstLastPara="1" rIns="91425" wrap="square" tIns="91425">
            <a:noAutofit/>
          </a:bodyPr>
          <a:lstStyle/>
          <a:p>
            <a:pPr indent="0" lvl="0" marL="0" rtl="0" algn="l">
              <a:spcBef>
                <a:spcPts val="1600"/>
              </a:spcBef>
              <a:spcAft>
                <a:spcPts val="0"/>
              </a:spcAft>
              <a:buNone/>
            </a:pPr>
            <a:r>
              <a:rPr lang="nl" sz="1700">
                <a:solidFill>
                  <a:srgbClr val="4A86E8"/>
                </a:solidFill>
                <a:latin typeface="Arial"/>
                <a:ea typeface="Arial"/>
                <a:cs typeface="Arial"/>
                <a:sym typeface="Arial"/>
              </a:rPr>
              <a:t>Airbnb and vacation rentals</a:t>
            </a:r>
            <a:endParaRPr sz="1700">
              <a:solidFill>
                <a:srgbClr val="4A86E8"/>
              </a:solidFill>
              <a:latin typeface="Arial"/>
              <a:ea typeface="Arial"/>
              <a:cs typeface="Arial"/>
              <a:sym typeface="Arial"/>
            </a:endParaRPr>
          </a:p>
          <a:p>
            <a:pPr indent="0" lvl="0" marL="0" rtl="0" algn="l">
              <a:spcBef>
                <a:spcPts val="400"/>
              </a:spcBef>
              <a:spcAft>
                <a:spcPts val="0"/>
              </a:spcAft>
              <a:buNone/>
            </a:pPr>
            <a:r>
              <a:rPr lang="nl">
                <a:solidFill>
                  <a:srgbClr val="000000"/>
                </a:solidFill>
                <a:latin typeface="Arial"/>
                <a:ea typeface="Arial"/>
                <a:cs typeface="Arial"/>
                <a:sym typeface="Arial"/>
              </a:rPr>
              <a:t>Although the COVID-19 pandemic has put the brakes on it for now, the demand for home-away-from-home rentals had taken off in recent years as many travelers preferred this option to staying in a hotel. Homeowners could earn income by renting out a house or even just a room on a short-term basis, especially if the property is in an area that's a well-known tourist destination. It's unclear when that market will return. But should it reappear, keep in mind that short-term rentals are regulated and sometimes even banned in certain cities. Check your city's bylaws before listing a property on a website such as Airbnb, VRBO, or HomeAway. And also figure in what additional deep cleaning and sanitizing between guests will add to the costs.</a:t>
            </a:r>
            <a:endParaRPr>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4A86E8"/>
              </a:solidFill>
              <a:latin typeface="Arial"/>
              <a:ea typeface="Arial"/>
              <a:cs typeface="Arial"/>
              <a:sym typeface="Arial"/>
            </a:endParaRPr>
          </a:p>
          <a:p>
            <a:pPr indent="0" lvl="0" marL="0" rtl="0" algn="l">
              <a:spcBef>
                <a:spcPts val="0"/>
              </a:spcBef>
              <a:spcAft>
                <a:spcPts val="1600"/>
              </a:spcAft>
              <a:buNone/>
            </a:pPr>
            <a:r>
              <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Business Problem - End result</a:t>
            </a:r>
            <a:endParaRPr/>
          </a:p>
        </p:txBody>
      </p:sp>
      <p:sp>
        <p:nvSpPr>
          <p:cNvPr id="105" name="Google Shape;105;p19"/>
          <p:cNvSpPr txBox="1"/>
          <p:nvPr>
            <p:ph idx="1" type="body"/>
          </p:nvPr>
        </p:nvSpPr>
        <p:spPr>
          <a:xfrm>
            <a:off x="471900" y="1919075"/>
            <a:ext cx="8386200" cy="309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1500">
                <a:solidFill>
                  <a:srgbClr val="000000"/>
                </a:solidFill>
                <a:latin typeface="Arial"/>
                <a:ea typeface="Arial"/>
                <a:cs typeface="Arial"/>
                <a:sym typeface="Arial"/>
              </a:rPr>
              <a:t>In this report the research will be focussed on the way of renting out the property. It could be vacation rentals or lease options. So which city has the potential to generate the highest income and will be determined where the property will be invested. The decision is based on several factors, being able to rent out is based on a short stay or a long stay. With short stay you consider a time period of 30 days or less and above will consider long stay. The tenants will be the people for sightseeing (tourists), business trips or looking for a temporary stay. </a:t>
            </a:r>
            <a:endParaRPr sz="1500">
              <a:solidFill>
                <a:srgbClr val="000000"/>
              </a:solidFill>
              <a:latin typeface="Arial"/>
              <a:ea typeface="Arial"/>
              <a:cs typeface="Arial"/>
              <a:sym typeface="Arial"/>
            </a:endParaRPr>
          </a:p>
          <a:p>
            <a:pPr indent="0" lvl="0" marL="0" rtl="0" algn="l">
              <a:spcBef>
                <a:spcPts val="0"/>
              </a:spcBef>
              <a:spcAft>
                <a:spcPts val="0"/>
              </a:spcAft>
              <a:buNone/>
            </a:pPr>
            <a:r>
              <a:rPr lang="nl" sz="1500">
                <a:solidFill>
                  <a:srgbClr val="000000"/>
                </a:solidFill>
                <a:latin typeface="Arial"/>
                <a:ea typeface="Arial"/>
                <a:cs typeface="Arial"/>
                <a:sym typeface="Arial"/>
              </a:rPr>
              <a:t>The analysis will be conducted based on data sources and by using several data science tools the optimum results will be delivered.</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2100">
              <a:solidFill>
                <a:srgbClr val="4A86E8"/>
              </a:solidFill>
              <a:latin typeface="Arial"/>
              <a:ea typeface="Arial"/>
              <a:cs typeface="Arial"/>
              <a:sym typeface="Arial"/>
            </a:endParaRPr>
          </a:p>
          <a:p>
            <a:pPr indent="0" lvl="0" marL="0" rtl="0" algn="l">
              <a:spcBef>
                <a:spcPts val="0"/>
              </a:spcBef>
              <a:spcAft>
                <a:spcPts val="0"/>
              </a:spcAft>
              <a:buNone/>
            </a:pPr>
            <a:r>
              <a:t/>
            </a:r>
            <a:endParaRPr sz="1900">
              <a:solidFill>
                <a:srgbClr val="4A86E8"/>
              </a:solidFill>
              <a:latin typeface="Arial"/>
              <a:ea typeface="Arial"/>
              <a:cs typeface="Arial"/>
              <a:sym typeface="Arial"/>
            </a:endParaRPr>
          </a:p>
          <a:p>
            <a:pPr indent="0" lvl="0" marL="0" rtl="0" algn="l">
              <a:spcBef>
                <a:spcPts val="0"/>
              </a:spcBef>
              <a:spcAft>
                <a:spcPts val="1600"/>
              </a:spcAft>
              <a:buNone/>
            </a:pPr>
            <a:r>
              <a:t/>
            </a:r>
            <a:endParaRPr sz="19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Methodology</a:t>
            </a:r>
            <a:endParaRPr/>
          </a:p>
        </p:txBody>
      </p:sp>
      <p:sp>
        <p:nvSpPr>
          <p:cNvPr id="111" name="Google Shape;111;p20"/>
          <p:cNvSpPr txBox="1"/>
          <p:nvPr>
            <p:ph idx="1" type="body"/>
          </p:nvPr>
        </p:nvSpPr>
        <p:spPr>
          <a:xfrm>
            <a:off x="471900" y="1919075"/>
            <a:ext cx="8386200" cy="309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nl" sz="1500">
                <a:solidFill>
                  <a:srgbClr val="000000"/>
                </a:solidFill>
                <a:latin typeface="Arial"/>
                <a:ea typeface="Arial"/>
                <a:cs typeface="Arial"/>
                <a:sym typeface="Arial"/>
              </a:rPr>
              <a:t>To determine the wealth and income disparity, the realty values and the tourism-- there is going to be the use of exploratory data analysis, data visualization tools, model development and evaluation. </a:t>
            </a:r>
            <a:endParaRPr sz="1500">
              <a:solidFill>
                <a:srgbClr val="000000"/>
              </a:solidFill>
              <a:latin typeface="Arial"/>
              <a:ea typeface="Arial"/>
              <a:cs typeface="Arial"/>
              <a:sym typeface="Arial"/>
            </a:endParaRPr>
          </a:p>
          <a:p>
            <a:pPr indent="0" lvl="0" marL="0" rtl="0" algn="l">
              <a:spcBef>
                <a:spcPts val="0"/>
              </a:spcBef>
              <a:spcAft>
                <a:spcPts val="0"/>
              </a:spcAft>
              <a:buNone/>
            </a:pPr>
            <a:r>
              <a:rPr lang="nl" sz="1500">
                <a:solidFill>
                  <a:srgbClr val="000000"/>
                </a:solidFill>
                <a:latin typeface="Arial"/>
                <a:ea typeface="Arial"/>
                <a:cs typeface="Arial"/>
                <a:sym typeface="Arial"/>
              </a:rPr>
              <a:t>The property investment can lead to two different property income;</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4A86E8"/>
              </a:solidFill>
              <a:latin typeface="Arial"/>
              <a:ea typeface="Arial"/>
              <a:cs typeface="Arial"/>
              <a:sym typeface="Arial"/>
            </a:endParaRPr>
          </a:p>
          <a:p>
            <a:pPr indent="0" lvl="0" marL="0" rtl="0" algn="l">
              <a:spcBef>
                <a:spcPts val="0"/>
              </a:spcBef>
              <a:spcAft>
                <a:spcPts val="0"/>
              </a:spcAft>
              <a:buNone/>
            </a:pPr>
            <a:r>
              <a:t/>
            </a:r>
            <a:endParaRPr sz="1500">
              <a:solidFill>
                <a:srgbClr val="4A86E8"/>
              </a:solidFill>
              <a:latin typeface="Arial"/>
              <a:ea typeface="Arial"/>
              <a:cs typeface="Arial"/>
              <a:sym typeface="Arial"/>
            </a:endParaRPr>
          </a:p>
          <a:p>
            <a:pPr indent="0" lvl="0" marL="0" rtl="0" algn="l">
              <a:spcBef>
                <a:spcPts val="0"/>
              </a:spcBef>
              <a:spcAft>
                <a:spcPts val="1600"/>
              </a:spcAft>
              <a:buNone/>
            </a:pPr>
            <a:r>
              <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nl"/>
              <a:t>Methodology</a:t>
            </a:r>
            <a:endParaRPr/>
          </a:p>
        </p:txBody>
      </p:sp>
      <p:sp>
        <p:nvSpPr>
          <p:cNvPr id="117" name="Google Shape;117;p21"/>
          <p:cNvSpPr txBox="1"/>
          <p:nvPr>
            <p:ph idx="1" type="body"/>
          </p:nvPr>
        </p:nvSpPr>
        <p:spPr>
          <a:xfrm>
            <a:off x="471900" y="1841150"/>
            <a:ext cx="8386200" cy="3094500"/>
          </a:xfrm>
          <a:prstGeom prst="rect">
            <a:avLst/>
          </a:prstGeom>
        </p:spPr>
        <p:txBody>
          <a:bodyPr anchorCtr="0" anchor="t" bIns="91425" lIns="91425" spcFirstLastPara="1" rIns="91425" wrap="square" tIns="91425">
            <a:noAutofit/>
          </a:bodyPr>
          <a:lstStyle/>
          <a:p>
            <a:pPr indent="0" lvl="0" marL="0" rtl="0" algn="l">
              <a:spcBef>
                <a:spcPts val="1600"/>
              </a:spcBef>
              <a:spcAft>
                <a:spcPts val="0"/>
              </a:spcAft>
              <a:buNone/>
            </a:pPr>
            <a:r>
              <a:rPr lang="nl">
                <a:solidFill>
                  <a:srgbClr val="4A86E8"/>
                </a:solidFill>
                <a:latin typeface="Arial"/>
                <a:ea typeface="Arial"/>
                <a:cs typeface="Arial"/>
                <a:sym typeface="Arial"/>
              </a:rPr>
              <a:t>Residential property income</a:t>
            </a:r>
            <a:endParaRPr>
              <a:solidFill>
                <a:srgbClr val="4A86E8"/>
              </a:solidFill>
              <a:latin typeface="Arial"/>
              <a:ea typeface="Arial"/>
              <a:cs typeface="Arial"/>
              <a:sym typeface="Arial"/>
            </a:endParaRPr>
          </a:p>
          <a:p>
            <a:pPr indent="0" lvl="0" marL="0" rtl="0" algn="l">
              <a:spcBef>
                <a:spcPts val="400"/>
              </a:spcBef>
              <a:spcAft>
                <a:spcPts val="0"/>
              </a:spcAft>
              <a:buNone/>
            </a:pPr>
            <a:r>
              <a:rPr lang="nl" sz="1100">
                <a:solidFill>
                  <a:srgbClr val="000000"/>
                </a:solidFill>
                <a:latin typeface="Arial"/>
                <a:ea typeface="Arial"/>
                <a:cs typeface="Arial"/>
                <a:sym typeface="Arial"/>
              </a:rPr>
              <a:t>The vast majority of residential property income comes in the form of basic rent. Your tenants pay a fixed amount per month—which will go up with inflation and demand—and you take out your costs from it, claiming the remaining portion as rental income. A desirable location is critically important to ensure that you can secure tenants easily.</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nl">
                <a:solidFill>
                  <a:srgbClr val="4A86E8"/>
                </a:solidFill>
                <a:latin typeface="Arial"/>
                <a:ea typeface="Arial"/>
                <a:cs typeface="Arial"/>
                <a:sym typeface="Arial"/>
              </a:rPr>
              <a:t>Commercial property income</a:t>
            </a:r>
            <a:endParaRPr>
              <a:solidFill>
                <a:srgbClr val="4A86E8"/>
              </a:solidFill>
              <a:latin typeface="Arial"/>
              <a:ea typeface="Arial"/>
              <a:cs typeface="Arial"/>
              <a:sym typeface="Arial"/>
            </a:endParaRPr>
          </a:p>
          <a:p>
            <a:pPr indent="0" lvl="0" marL="0" rtl="0" algn="l">
              <a:spcBef>
                <a:spcPts val="400"/>
              </a:spcBef>
              <a:spcAft>
                <a:spcPts val="0"/>
              </a:spcAft>
              <a:buNone/>
            </a:pPr>
            <a:r>
              <a:rPr lang="nl" sz="1100">
                <a:solidFill>
                  <a:srgbClr val="000000"/>
                </a:solidFill>
                <a:latin typeface="Arial"/>
                <a:ea typeface="Arial"/>
                <a:cs typeface="Arial"/>
                <a:sym typeface="Arial"/>
              </a:rPr>
              <a:t>Commercial properties can produce income from the aforementioned sources, with basic rent again being the most common, but can also add one more in the form of option income. Many commercial tenants will pay fees for contractual options like the right of first refusal on the office next door. Tenants pay a premium to hold these options whether they exercise them or not. Options income sometimes exists for raw land and even residential property, but they are not common.</a:t>
            </a:r>
            <a:endParaRPr sz="1100">
              <a:solidFill>
                <a:srgbClr val="000000"/>
              </a:solidFill>
              <a:latin typeface="Arial"/>
              <a:ea typeface="Arial"/>
              <a:cs typeface="Arial"/>
              <a:sym typeface="Arial"/>
            </a:endParaRPr>
          </a:p>
          <a:p>
            <a:pPr indent="0" lvl="0" marL="0" rtl="0" algn="l">
              <a:spcBef>
                <a:spcPts val="0"/>
              </a:spcBef>
              <a:spcAft>
                <a:spcPts val="0"/>
              </a:spcAft>
              <a:buNone/>
            </a:pPr>
            <a:r>
              <a:rPr lang="nl" sz="1100">
                <a:solidFill>
                  <a:srgbClr val="000000"/>
                </a:solidFill>
                <a:latin typeface="Arial"/>
                <a:ea typeface="Arial"/>
                <a:cs typeface="Arial"/>
                <a:sym typeface="Arial"/>
              </a:rPr>
              <a:t>To find out the most optimal profit, the two places; New York City and Los Angeles, will be researched on how high is the value of the realties, the wealth and income disparity, and the amount of tourists visiting the two places</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000000"/>
              </a:solidFill>
              <a:latin typeface="Arial"/>
              <a:ea typeface="Arial"/>
              <a:cs typeface="Arial"/>
              <a:sym typeface="Arial"/>
            </a:endParaRPr>
          </a:p>
          <a:p>
            <a:pPr indent="0" lvl="0" marL="0" rtl="0" algn="l">
              <a:spcBef>
                <a:spcPts val="0"/>
              </a:spcBef>
              <a:spcAft>
                <a:spcPts val="0"/>
              </a:spcAft>
              <a:buNone/>
            </a:pPr>
            <a:r>
              <a:t/>
            </a:r>
            <a:endParaRPr sz="1500">
              <a:solidFill>
                <a:srgbClr val="4A86E8"/>
              </a:solidFill>
              <a:latin typeface="Arial"/>
              <a:ea typeface="Arial"/>
              <a:cs typeface="Arial"/>
              <a:sym typeface="Arial"/>
            </a:endParaRPr>
          </a:p>
          <a:p>
            <a:pPr indent="0" lvl="0" marL="0" rtl="0" algn="l">
              <a:spcBef>
                <a:spcPts val="0"/>
              </a:spcBef>
              <a:spcAft>
                <a:spcPts val="0"/>
              </a:spcAft>
              <a:buNone/>
            </a:pPr>
            <a:r>
              <a:t/>
            </a:r>
            <a:endParaRPr sz="1500">
              <a:solidFill>
                <a:srgbClr val="4A86E8"/>
              </a:solidFill>
              <a:latin typeface="Arial"/>
              <a:ea typeface="Arial"/>
              <a:cs typeface="Arial"/>
              <a:sym typeface="Arial"/>
            </a:endParaRPr>
          </a:p>
          <a:p>
            <a:pPr indent="0" lvl="0" marL="0" rtl="0" algn="l">
              <a:spcBef>
                <a:spcPts val="0"/>
              </a:spcBef>
              <a:spcAft>
                <a:spcPts val="1600"/>
              </a:spcAft>
              <a:buNone/>
            </a:pPr>
            <a:r>
              <a:t/>
            </a:r>
            <a:endParaRPr sz="15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